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503" r:id="rId2"/>
    <p:sldId id="490" r:id="rId3"/>
    <p:sldId id="443" r:id="rId4"/>
    <p:sldId id="491" r:id="rId5"/>
    <p:sldId id="493" r:id="rId6"/>
    <p:sldId id="494" r:id="rId7"/>
    <p:sldId id="495" r:id="rId8"/>
    <p:sldId id="496" r:id="rId9"/>
    <p:sldId id="497" r:id="rId10"/>
    <p:sldId id="498" r:id="rId11"/>
    <p:sldId id="499" r:id="rId12"/>
    <p:sldId id="500" r:id="rId13"/>
    <p:sldId id="501" r:id="rId14"/>
    <p:sldId id="502" r:id="rId15"/>
    <p:sldId id="505" r:id="rId16"/>
    <p:sldId id="506" r:id="rId17"/>
    <p:sldId id="507" r:id="rId18"/>
    <p:sldId id="526" r:id="rId19"/>
    <p:sldId id="510" r:id="rId20"/>
    <p:sldId id="511" r:id="rId21"/>
    <p:sldId id="512" r:id="rId22"/>
    <p:sldId id="530" r:id="rId23"/>
    <p:sldId id="531" r:id="rId24"/>
    <p:sldId id="514" r:id="rId25"/>
    <p:sldId id="515" r:id="rId26"/>
    <p:sldId id="516" r:id="rId27"/>
    <p:sldId id="517" r:id="rId28"/>
    <p:sldId id="518" r:id="rId29"/>
    <p:sldId id="519" r:id="rId30"/>
    <p:sldId id="520" r:id="rId31"/>
    <p:sldId id="521" r:id="rId32"/>
    <p:sldId id="532" r:id="rId33"/>
    <p:sldId id="504" r:id="rId34"/>
  </p:sldIdLst>
  <p:sldSz cx="12192000" cy="6858000"/>
  <p:notesSz cx="6797675" cy="9928225"/>
  <p:embeddedFontLs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2" roundtripDataSignature="AMtx7mhv1yUqYVM8ql6369adtBHIC7Nv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iliki Nasiou" initials="V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DFE7E9"/>
    <a:srgbClr val="EDF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4" autoAdjust="0"/>
  </p:normalViewPr>
  <p:slideViewPr>
    <p:cSldViewPr>
      <p:cViewPr varScale="1">
        <p:scale>
          <a:sx n="106" d="100"/>
          <a:sy n="106" d="100"/>
        </p:scale>
        <p:origin x="67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72"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7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1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813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0092"/>
            <a:ext cx="2945659" cy="4981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3858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/02</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87" name="Google Shape;87;p1:notes"/>
          <p:cNvSpPr txBox="1"/>
          <p:nvPr/>
        </p:nvSpPr>
        <p:spPr>
          <a:xfrm>
            <a:off x="3850443" y="9430091"/>
            <a:ext cx="2945659" cy="49813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strike="noStrike" cap="none">
                <a:solidFill>
                  <a:srgbClr val="000000"/>
                </a:solidFill>
                <a:latin typeface="Arial"/>
                <a:ea typeface="Arial"/>
                <a:cs typeface="Arial"/>
                <a:sym typeface="Arial"/>
              </a:rPr>
              <a:t>1</a:t>
            </a:fld>
            <a:endParaRPr/>
          </a:p>
        </p:txBody>
      </p:sp>
    </p:spTree>
    <p:extLst>
      <p:ext uri="{BB962C8B-B14F-4D97-AF65-F5344CB8AC3E}">
        <p14:creationId xmlns:p14="http://schemas.microsoft.com/office/powerpoint/2010/main" val="101043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10</a:t>
            </a:fld>
            <a:endParaRPr/>
          </a:p>
        </p:txBody>
      </p:sp>
    </p:spTree>
    <p:extLst>
      <p:ext uri="{BB962C8B-B14F-4D97-AF65-F5344CB8AC3E}">
        <p14:creationId xmlns:p14="http://schemas.microsoft.com/office/powerpoint/2010/main" val="105482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11</a:t>
            </a:fld>
            <a:endParaRPr/>
          </a:p>
        </p:txBody>
      </p:sp>
    </p:spTree>
    <p:extLst>
      <p:ext uri="{BB962C8B-B14F-4D97-AF65-F5344CB8AC3E}">
        <p14:creationId xmlns:p14="http://schemas.microsoft.com/office/powerpoint/2010/main" val="200499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12</a:t>
            </a:fld>
            <a:endParaRPr/>
          </a:p>
        </p:txBody>
      </p:sp>
    </p:spTree>
    <p:extLst>
      <p:ext uri="{BB962C8B-B14F-4D97-AF65-F5344CB8AC3E}">
        <p14:creationId xmlns:p14="http://schemas.microsoft.com/office/powerpoint/2010/main" val="22172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13</a:t>
            </a:fld>
            <a:endParaRPr/>
          </a:p>
        </p:txBody>
      </p:sp>
    </p:spTree>
    <p:extLst>
      <p:ext uri="{BB962C8B-B14F-4D97-AF65-F5344CB8AC3E}">
        <p14:creationId xmlns:p14="http://schemas.microsoft.com/office/powerpoint/2010/main" val="240468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14</a:t>
            </a:fld>
            <a:endParaRPr/>
          </a:p>
        </p:txBody>
      </p:sp>
    </p:spTree>
    <p:extLst>
      <p:ext uri="{BB962C8B-B14F-4D97-AF65-F5344CB8AC3E}">
        <p14:creationId xmlns:p14="http://schemas.microsoft.com/office/powerpoint/2010/main" val="124489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15</a:t>
            </a:fld>
            <a:endParaRPr/>
          </a:p>
        </p:txBody>
      </p:sp>
    </p:spTree>
    <p:extLst>
      <p:ext uri="{BB962C8B-B14F-4D97-AF65-F5344CB8AC3E}">
        <p14:creationId xmlns:p14="http://schemas.microsoft.com/office/powerpoint/2010/main" val="1147118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16</a:t>
            </a:fld>
            <a:endParaRPr/>
          </a:p>
        </p:txBody>
      </p:sp>
    </p:spTree>
    <p:extLst>
      <p:ext uri="{BB962C8B-B14F-4D97-AF65-F5344CB8AC3E}">
        <p14:creationId xmlns:p14="http://schemas.microsoft.com/office/powerpoint/2010/main" val="1795316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17</a:t>
            </a:fld>
            <a:endParaRPr/>
          </a:p>
        </p:txBody>
      </p:sp>
    </p:spTree>
    <p:extLst>
      <p:ext uri="{BB962C8B-B14F-4D97-AF65-F5344CB8AC3E}">
        <p14:creationId xmlns:p14="http://schemas.microsoft.com/office/powerpoint/2010/main" val="259843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31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1589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1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End /02</a:t>
            </a:r>
            <a:endParaRPr/>
          </a:p>
          <a:p>
            <a:pPr marL="0" lvl="0" indent="0" algn="l" rtl="0">
              <a:spcBef>
                <a:spcPts val="0"/>
              </a:spcBef>
              <a:spcAft>
                <a:spcPts val="0"/>
              </a:spcAft>
              <a:buNone/>
            </a:pPr>
            <a:endParaRPr sz="1200">
              <a:latin typeface="Calibri"/>
              <a:ea typeface="Calibri"/>
              <a:cs typeface="Calibri"/>
              <a:sym typeface="Calibri"/>
            </a:endParaRPr>
          </a:p>
        </p:txBody>
      </p:sp>
      <p:sp>
        <p:nvSpPr>
          <p:cNvPr id="272" name="Google Shape;272;p14:notes"/>
          <p:cNvSpPr txBox="1"/>
          <p:nvPr/>
        </p:nvSpPr>
        <p:spPr>
          <a:xfrm>
            <a:off x="3850443" y="9430091"/>
            <a:ext cx="2945659" cy="49813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t>33</a:t>
            </a:fld>
            <a:endParaRPr/>
          </a:p>
        </p:txBody>
      </p:sp>
    </p:spTree>
    <p:extLst>
      <p:ext uri="{BB962C8B-B14F-4D97-AF65-F5344CB8AC3E}">
        <p14:creationId xmlns:p14="http://schemas.microsoft.com/office/powerpoint/2010/main" val="32322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a:t>
            </a:fld>
            <a:endParaRPr/>
          </a:p>
        </p:txBody>
      </p:sp>
    </p:spTree>
    <p:extLst>
      <p:ext uri="{BB962C8B-B14F-4D97-AF65-F5344CB8AC3E}">
        <p14:creationId xmlns:p14="http://schemas.microsoft.com/office/powerpoint/2010/main" val="6460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3</a:t>
            </a:fld>
            <a:endParaRPr/>
          </a:p>
        </p:txBody>
      </p:sp>
    </p:spTree>
    <p:extLst>
      <p:ext uri="{BB962C8B-B14F-4D97-AF65-F5344CB8AC3E}">
        <p14:creationId xmlns:p14="http://schemas.microsoft.com/office/powerpoint/2010/main" val="58848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4</a:t>
            </a:fld>
            <a:endParaRPr/>
          </a:p>
        </p:txBody>
      </p:sp>
    </p:spTree>
    <p:extLst>
      <p:ext uri="{BB962C8B-B14F-4D97-AF65-F5344CB8AC3E}">
        <p14:creationId xmlns:p14="http://schemas.microsoft.com/office/powerpoint/2010/main" val="138896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5</a:t>
            </a:fld>
            <a:endParaRPr/>
          </a:p>
        </p:txBody>
      </p:sp>
    </p:spTree>
    <p:extLst>
      <p:ext uri="{BB962C8B-B14F-4D97-AF65-F5344CB8AC3E}">
        <p14:creationId xmlns:p14="http://schemas.microsoft.com/office/powerpoint/2010/main" val="265263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6</a:t>
            </a:fld>
            <a:endParaRPr/>
          </a:p>
        </p:txBody>
      </p:sp>
    </p:spTree>
    <p:extLst>
      <p:ext uri="{BB962C8B-B14F-4D97-AF65-F5344CB8AC3E}">
        <p14:creationId xmlns:p14="http://schemas.microsoft.com/office/powerpoint/2010/main" val="206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7</a:t>
            </a:fld>
            <a:endParaRPr/>
          </a:p>
        </p:txBody>
      </p:sp>
    </p:spTree>
    <p:extLst>
      <p:ext uri="{BB962C8B-B14F-4D97-AF65-F5344CB8AC3E}">
        <p14:creationId xmlns:p14="http://schemas.microsoft.com/office/powerpoint/2010/main" val="249532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8</a:t>
            </a:fld>
            <a:endParaRPr/>
          </a:p>
        </p:txBody>
      </p:sp>
    </p:spTree>
    <p:extLst>
      <p:ext uri="{BB962C8B-B14F-4D97-AF65-F5344CB8AC3E}">
        <p14:creationId xmlns:p14="http://schemas.microsoft.com/office/powerpoint/2010/main" val="389475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7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73" name="Google Shape;1373;p79:notes"/>
          <p:cNvSpPr txBox="1">
            <a:spLocks noGrp="1"/>
          </p:cNvSpPr>
          <p:nvPr>
            <p:ph type="sldNum" idx="12"/>
          </p:nvPr>
        </p:nvSpPr>
        <p:spPr>
          <a:xfrm>
            <a:off x="3850444" y="9430092"/>
            <a:ext cx="2945659" cy="49813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9</a:t>
            </a:fld>
            <a:endParaRPr/>
          </a:p>
        </p:txBody>
      </p:sp>
    </p:spTree>
    <p:extLst>
      <p:ext uri="{BB962C8B-B14F-4D97-AF65-F5344CB8AC3E}">
        <p14:creationId xmlns:p14="http://schemas.microsoft.com/office/powerpoint/2010/main" val="308710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2" y="1956596"/>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B2DEE81-C5C4-4FC1-B7B6-7CCCFD9AFD1F}" type="slidenum">
              <a:rPr lang="el-GR" smtClean="0"/>
              <a:t>‹#›</a:t>
            </a:fld>
            <a:endParaRPr lang="el-GR"/>
          </a:p>
        </p:txBody>
      </p:sp>
    </p:spTree>
    <p:extLst>
      <p:ext uri="{BB962C8B-B14F-4D97-AF65-F5344CB8AC3E}">
        <p14:creationId xmlns:p14="http://schemas.microsoft.com/office/powerpoint/2010/main" val="345201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296333" y="5722937"/>
            <a:ext cx="11777134" cy="852487"/>
          </a:xfrm>
          <a:prstGeom prst="rect">
            <a:avLst/>
          </a:prstGeom>
          <a:noFill/>
          <a:ln>
            <a:noFill/>
          </a:ln>
        </p:spPr>
        <p:txBody>
          <a:bodyPr spcFirstLastPara="1" wrap="square" lIns="91425" tIns="45700" rIns="91425" bIns="45700" anchor="t" anchorCtr="0">
            <a:noAutofit/>
          </a:bodyPr>
          <a:lstStyle/>
          <a:p>
            <a:pPr lvl="0" algn="ctr">
              <a:buClr>
                <a:srgbClr val="0B5394"/>
              </a:buClr>
              <a:buSzPts val="2400"/>
            </a:pPr>
            <a:r>
              <a:rPr lang="el-GR" sz="2000" b="1" dirty="0">
                <a:solidFill>
                  <a:srgbClr val="0070C0"/>
                </a:solidFill>
              </a:rPr>
              <a:t>Συνεδρίαση Υπουργικού Συμβουλίου </a:t>
            </a:r>
            <a:r>
              <a:rPr lang="el-GR" sz="2000" b="1" dirty="0" smtClean="0">
                <a:solidFill>
                  <a:srgbClr val="0070C0"/>
                </a:solidFill>
              </a:rPr>
              <a:t>28.03.2023</a:t>
            </a:r>
            <a:endParaRPr sz="2000" b="1" dirty="0">
              <a:solidFill>
                <a:srgbClr val="0070C0"/>
              </a:solidFill>
            </a:endParaRPr>
          </a:p>
        </p:txBody>
      </p:sp>
      <p:sp>
        <p:nvSpPr>
          <p:cNvPr id="2" name="Θέση αριθμού διαφάνειας 1"/>
          <p:cNvSpPr>
            <a:spLocks noGrp="1"/>
          </p:cNvSpPr>
          <p:nvPr>
            <p:ph type="sldNum" sz="quarter" idx="12"/>
          </p:nvPr>
        </p:nvSpPr>
        <p:spPr/>
        <p:txBody>
          <a:bodyPr/>
          <a:lstStyle/>
          <a:p>
            <a:fld id="{6B2DEE81-C5C4-4FC1-B7B6-7CCCFD9AFD1F}" type="slidenum">
              <a:rPr lang="el-GR" smtClean="0"/>
              <a:t>1</a:t>
            </a:fld>
            <a:endParaRPr lang="el-GR"/>
          </a:p>
        </p:txBody>
      </p:sp>
    </p:spTree>
    <p:extLst>
      <p:ext uri="{BB962C8B-B14F-4D97-AF65-F5344CB8AC3E}">
        <p14:creationId xmlns:p14="http://schemas.microsoft.com/office/powerpoint/2010/main" val="43121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lvl="0" algn="ctr"/>
            <a:r>
              <a:rPr lang="el-GR" sz="1600" b="1" dirty="0" smtClean="0">
                <a:solidFill>
                  <a:srgbClr val="0070C0"/>
                </a:solidFill>
                <a:ea typeface="Calibri"/>
                <a:cs typeface="Calibri"/>
                <a:sym typeface="Calibri"/>
              </a:rPr>
              <a:t>Β. Σύστημα Κινήτρων και Ανταμοιβής Υπαλλήλων που εμπλέκονται </a:t>
            </a:r>
          </a:p>
          <a:p>
            <a:pPr lvl="0" algn="ctr"/>
            <a:r>
              <a:rPr lang="el-GR" sz="1600" b="1" dirty="0" smtClean="0">
                <a:solidFill>
                  <a:srgbClr val="0070C0"/>
                </a:solidFill>
                <a:ea typeface="Calibri"/>
                <a:cs typeface="Calibri"/>
                <a:sym typeface="Calibri"/>
              </a:rPr>
              <a:t>σε έργα του Εθνικού Σχεδίου Ανάκαμψης και Ανθεκτικότητας «Ελλάδα 2.0» (άρθρο 24, </a:t>
            </a:r>
            <a:r>
              <a:rPr lang="el-GR" sz="1600" b="1" dirty="0">
                <a:solidFill>
                  <a:srgbClr val="0070C0"/>
                </a:solidFill>
                <a:ea typeface="Calibri"/>
                <a:cs typeface="Calibri"/>
                <a:sym typeface="Calibri"/>
              </a:rPr>
              <a:t>ν.4940/2022</a:t>
            </a:r>
            <a:r>
              <a:rPr lang="el-GR" sz="1600" b="1" dirty="0" smtClean="0">
                <a:solidFill>
                  <a:srgbClr val="0070C0"/>
                </a:solidFill>
                <a:ea typeface="Calibri"/>
                <a:cs typeface="Calibri"/>
                <a:sym typeface="Calibri"/>
              </a:rPr>
              <a:t>) </a:t>
            </a:r>
            <a:endParaRPr sz="1600" b="0" i="0" u="none" strike="noStrike" cap="none" dirty="0">
              <a:solidFill>
                <a:srgbClr val="000000"/>
              </a:solidFill>
              <a:sym typeface="Arial"/>
            </a:endParaRPr>
          </a:p>
          <a:p>
            <a:pPr marL="0" marR="0" lvl="0" indent="0" algn="ctr" rtl="0">
              <a:lnSpc>
                <a:spcPct val="100000"/>
              </a:lnSpc>
              <a:spcBef>
                <a:spcPts val="0"/>
              </a:spcBef>
              <a:spcAft>
                <a:spcPts val="0"/>
              </a:spcAft>
              <a:buNone/>
            </a:pP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l-GR" sz="1600" b="1" i="0" u="none" strike="noStrike" cap="none" dirty="0" smtClean="0">
                <a:solidFill>
                  <a:srgbClr val="0070C0"/>
                </a:solidFill>
                <a:latin typeface="Arial" panose="020B0604020202020204" pitchFamily="34" charset="0"/>
                <a:ea typeface="Arial"/>
                <a:cs typeface="Arial" panose="020B0604020202020204" pitchFamily="34" charset="0"/>
                <a:sym typeface="Arial"/>
              </a:rPr>
              <a:t>Κριτήρι</a:t>
            </a:r>
            <a:r>
              <a:rPr lang="el-GR" sz="1600" b="1" dirty="0" smtClean="0">
                <a:solidFill>
                  <a:srgbClr val="0070C0"/>
                </a:solidFill>
                <a:latin typeface="Arial" panose="020B0604020202020204" pitchFamily="34" charset="0"/>
                <a:ea typeface="Arial"/>
                <a:cs typeface="Arial" panose="020B0604020202020204" pitchFamily="34" charset="0"/>
                <a:sym typeface="Arial"/>
              </a:rPr>
              <a:t>α απονομής ανταμοιβής</a:t>
            </a:r>
          </a:p>
          <a:p>
            <a:pPr marL="0" marR="0" lvl="0" indent="0" algn="just" rtl="0">
              <a:lnSpc>
                <a:spcPct val="150000"/>
              </a:lnSpc>
              <a:spcBef>
                <a:spcPts val="0"/>
              </a:spcBef>
              <a:spcAft>
                <a:spcPts val="0"/>
              </a:spcAft>
              <a:buNone/>
            </a:pPr>
            <a:endParaRPr lang="el-GR" sz="1400" dirty="0">
              <a:solidFill>
                <a:srgbClr val="000000"/>
              </a:solidFill>
              <a:latin typeface="Arial" panose="020B0604020202020204" pitchFamily="34" charset="0"/>
              <a:cs typeface="Arial" panose="020B0604020202020204" pitchFamily="34" charset="0"/>
              <a:sym typeface="Arial"/>
            </a:endParaRPr>
          </a:p>
          <a:p>
            <a:pPr lvl="0" algn="just">
              <a:lnSpc>
                <a:spcPct val="150000"/>
              </a:lnSpc>
            </a:pPr>
            <a:r>
              <a:rPr lang="el-GR" sz="1400" dirty="0">
                <a:latin typeface="Arial" panose="020B0604020202020204" pitchFamily="34" charset="0"/>
                <a:cs typeface="Arial" panose="020B0604020202020204" pitchFamily="34" charset="0"/>
              </a:rPr>
              <a:t>Ο </a:t>
            </a:r>
            <a:r>
              <a:rPr lang="el-GR" sz="1400" dirty="0" smtClean="0">
                <a:latin typeface="Arial" panose="020B0604020202020204" pitchFamily="34" charset="0"/>
                <a:cs typeface="Arial" panose="020B0604020202020204" pitchFamily="34" charset="0"/>
              </a:rPr>
              <a:t>Φορέας Ευθύνης </a:t>
            </a:r>
            <a:r>
              <a:rPr lang="el-GR" sz="1400" dirty="0">
                <a:latin typeface="Arial" panose="020B0604020202020204" pitchFamily="34" charset="0"/>
                <a:cs typeface="Arial" panose="020B0604020202020204" pitchFamily="34" charset="0"/>
              </a:rPr>
              <a:t>λαμβάνει το ποσό ανταμοιβής για τις Δράσεις /ή και Έργα, </a:t>
            </a:r>
            <a:r>
              <a:rPr lang="el-GR" sz="1400" dirty="0" smtClean="0">
                <a:latin typeface="Arial" panose="020B0604020202020204" pitchFamily="34" charset="0"/>
                <a:cs typeface="Arial" panose="020B0604020202020204" pitchFamily="34" charset="0"/>
              </a:rPr>
              <a:t>εφόσον:</a:t>
            </a:r>
          </a:p>
          <a:p>
            <a:pPr lvl="0" algn="just">
              <a:lnSpc>
                <a:spcPct val="150000"/>
              </a:lnSpc>
            </a:pPr>
            <a:endParaRPr lang="el-GR" sz="1400" dirty="0">
              <a:latin typeface="Arial" panose="020B0604020202020204" pitchFamily="34" charset="0"/>
              <a:cs typeface="Arial" panose="020B0604020202020204" pitchFamily="34" charset="0"/>
            </a:endParaRPr>
          </a:p>
          <a:p>
            <a:pPr lvl="0" algn="just">
              <a:lnSpc>
                <a:spcPct val="150000"/>
              </a:lnSpc>
            </a:pPr>
            <a:r>
              <a:rPr lang="el-GR" sz="1400" dirty="0" smtClean="0">
                <a:latin typeface="Arial" panose="020B0604020202020204" pitchFamily="34" charset="0"/>
                <a:cs typeface="Arial" panose="020B0604020202020204" pitchFamily="34" charset="0"/>
              </a:rPr>
              <a:t>α</a:t>
            </a:r>
            <a:r>
              <a:rPr lang="el-GR" sz="1400" dirty="0">
                <a:latin typeface="Arial" panose="020B0604020202020204" pitchFamily="34" charset="0"/>
                <a:cs typeface="Arial" panose="020B0604020202020204" pitchFamily="34" charset="0"/>
              </a:rPr>
              <a:t>) έχει κατά περίπτωση επιτύχει </a:t>
            </a:r>
            <a:r>
              <a:rPr lang="el-GR" sz="1400" b="1" dirty="0">
                <a:latin typeface="Arial" panose="020B0604020202020204" pitchFamily="34" charset="0"/>
                <a:cs typeface="Arial" panose="020B0604020202020204" pitchFamily="34" charset="0"/>
              </a:rPr>
              <a:t>Ορόσημο το οποίο περιλαμβάνεται σε </a:t>
            </a:r>
            <a:r>
              <a:rPr lang="el-GR" sz="1400" b="1" dirty="0" smtClean="0">
                <a:latin typeface="Arial" panose="020B0604020202020204" pitchFamily="34" charset="0"/>
                <a:cs typeface="Arial" panose="020B0604020202020204" pitchFamily="34" charset="0"/>
              </a:rPr>
              <a:t>αιτήματα </a:t>
            </a:r>
            <a:r>
              <a:rPr lang="el-GR" sz="1400" b="1" dirty="0">
                <a:latin typeface="Arial" panose="020B0604020202020204" pitchFamily="34" charset="0"/>
                <a:cs typeface="Arial" panose="020B0604020202020204" pitchFamily="34" charset="0"/>
              </a:rPr>
              <a:t>πληρωμής της χώρας </a:t>
            </a:r>
            <a:r>
              <a:rPr lang="el-GR" sz="1400" dirty="0">
                <a:latin typeface="Arial" panose="020B0604020202020204" pitchFamily="34" charset="0"/>
                <a:cs typeface="Arial" panose="020B0604020202020204" pitchFamily="34" charset="0"/>
              </a:rPr>
              <a:t>ή/και τα ενδιάμεσα ορόσημα που έχουν </a:t>
            </a:r>
            <a:r>
              <a:rPr lang="el-GR" sz="1400" dirty="0" smtClean="0">
                <a:latin typeface="Arial" panose="020B0604020202020204" pitchFamily="34" charset="0"/>
                <a:cs typeface="Arial" panose="020B0604020202020204" pitchFamily="34" charset="0"/>
              </a:rPr>
              <a:t>τεθεί </a:t>
            </a:r>
            <a:r>
              <a:rPr lang="el-GR" sz="1400" dirty="0">
                <a:latin typeface="Arial" panose="020B0604020202020204" pitchFamily="34" charset="0"/>
                <a:cs typeface="Arial" panose="020B0604020202020204" pitchFamily="34" charset="0"/>
              </a:rPr>
              <a:t>ως τυχόν έχουν παραταθεί με απόφαση του Αναπληρωτή Υπουργού Οικονομικών και </a:t>
            </a:r>
            <a:endParaRPr lang="el-GR" sz="1400" dirty="0" smtClean="0">
              <a:latin typeface="Arial" panose="020B0604020202020204" pitchFamily="34" charset="0"/>
              <a:cs typeface="Arial" panose="020B0604020202020204" pitchFamily="34" charset="0"/>
            </a:endParaRPr>
          </a:p>
          <a:p>
            <a:pPr lvl="0" algn="just">
              <a:lnSpc>
                <a:spcPct val="150000"/>
              </a:lnSpc>
            </a:pPr>
            <a:endParaRPr lang="el-GR" sz="1400" dirty="0">
              <a:latin typeface="Arial" panose="020B0604020202020204" pitchFamily="34" charset="0"/>
              <a:cs typeface="Arial" panose="020B0604020202020204" pitchFamily="34" charset="0"/>
            </a:endParaRPr>
          </a:p>
          <a:p>
            <a:pPr lvl="0" algn="just">
              <a:lnSpc>
                <a:spcPct val="150000"/>
              </a:lnSpc>
            </a:pPr>
            <a:r>
              <a:rPr lang="el-GR" sz="1400" dirty="0" smtClean="0">
                <a:latin typeface="Arial" panose="020B0604020202020204" pitchFamily="34" charset="0"/>
                <a:cs typeface="Arial" panose="020B0604020202020204" pitchFamily="34" charset="0"/>
              </a:rPr>
              <a:t>β</a:t>
            </a:r>
            <a:r>
              <a:rPr lang="el-GR" sz="1400" dirty="0">
                <a:latin typeface="Arial" panose="020B0604020202020204" pitchFamily="34" charset="0"/>
                <a:cs typeface="Arial" panose="020B0604020202020204" pitchFamily="34" charset="0"/>
              </a:rPr>
              <a:t>) έχει επιτύχει ποσοστό </a:t>
            </a:r>
            <a:r>
              <a:rPr lang="el-GR" sz="1400" b="1" dirty="0">
                <a:latin typeface="Arial" panose="020B0604020202020204" pitchFamily="34" charset="0"/>
                <a:cs typeface="Arial" panose="020B0604020202020204" pitchFamily="34" charset="0"/>
              </a:rPr>
              <a:t>απορρόφησης</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τουλάχιστον πενήντα τοις εκατό </a:t>
            </a:r>
            <a:r>
              <a:rPr lang="el-GR" sz="1400" dirty="0">
                <a:latin typeface="Arial" panose="020B0604020202020204" pitchFamily="34" charset="0"/>
                <a:cs typeface="Arial" panose="020B0604020202020204" pitchFamily="34" charset="0"/>
              </a:rPr>
              <a:t>(</a:t>
            </a:r>
            <a:r>
              <a:rPr lang="el-GR" sz="1400" b="1" dirty="0">
                <a:latin typeface="Arial" panose="020B0604020202020204" pitchFamily="34" charset="0"/>
                <a:cs typeface="Arial" panose="020B0604020202020204" pitchFamily="34" charset="0"/>
              </a:rPr>
              <a:t>50%</a:t>
            </a:r>
            <a:r>
              <a:rPr lang="el-GR" sz="1400" dirty="0">
                <a:latin typeface="Arial" panose="020B0604020202020204" pitchFamily="34" charset="0"/>
                <a:cs typeface="Arial" panose="020B0604020202020204" pitchFamily="34" charset="0"/>
              </a:rPr>
              <a:t>), εφόσον προβλέπονται πιστώσεις για το έτος αναφοράς, σύμφωνα με τα δηλωθέντα στοιχεία στο ΠΔΕ, όπως αποστέλλονται στη Διεύθυνση Δημοσίων Επενδύσεων του Υπουργείου Ανάπτυξης και Επενδύσεων. </a:t>
            </a:r>
            <a:endParaRPr lang="el-GR" sz="1400" dirty="0" smtClean="0">
              <a:latin typeface="Arial" panose="020B0604020202020204" pitchFamily="34" charset="0"/>
              <a:cs typeface="Arial" panose="020B0604020202020204" pitchFamily="34" charset="0"/>
            </a:endParaRPr>
          </a:p>
          <a:p>
            <a:pPr lvl="0" algn="just"/>
            <a:endParaRPr lang="el-GR" sz="1400" b="1" i="0" u="none" strike="noStrike" cap="none" dirty="0">
              <a:solidFill>
                <a:srgbClr val="0070C0"/>
              </a:solidFill>
              <a:latin typeface="Arial" panose="020B0604020202020204" pitchFamily="34" charset="0"/>
              <a:ea typeface="Arial"/>
              <a:cs typeface="Arial" panose="020B0604020202020204" pitchFamily="34" charset="0"/>
              <a:sym typeface="Arial"/>
            </a:endParaRPr>
          </a:p>
          <a:p>
            <a:pPr lvl="0" algn="just"/>
            <a:r>
              <a:rPr lang="el-GR" sz="1200" i="0" u="none" strike="noStrike" cap="none" dirty="0" smtClean="0">
                <a:latin typeface="Arial"/>
                <a:ea typeface="Arial"/>
                <a:cs typeface="Arial"/>
                <a:sym typeface="Arial"/>
              </a:rPr>
              <a:t> </a:t>
            </a:r>
            <a:endParaRPr sz="1200" i="0" u="none" strike="noStrike" cap="none" dirty="0">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33350" algn="l" rtl="0">
              <a:lnSpc>
                <a:spcPct val="15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10</a:t>
            </a:fld>
            <a:endParaRPr/>
          </a:p>
        </p:txBody>
      </p:sp>
    </p:spTree>
    <p:extLst>
      <p:ext uri="{BB962C8B-B14F-4D97-AF65-F5344CB8AC3E}">
        <p14:creationId xmlns:p14="http://schemas.microsoft.com/office/powerpoint/2010/main" val="305355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5"/>
            <a:ext cx="11220600" cy="5970959"/>
          </a:xfrm>
          <a:prstGeom prst="rect">
            <a:avLst/>
          </a:prstGeom>
          <a:noFill/>
          <a:ln>
            <a:noFill/>
          </a:ln>
        </p:spPr>
        <p:txBody>
          <a:bodyPr spcFirstLastPara="1" wrap="square" lIns="91425" tIns="45700" rIns="91425" bIns="45700" anchor="t" anchorCtr="0">
            <a:noAutofit/>
          </a:bodyPr>
          <a:lstStyle/>
          <a:p>
            <a:pPr lvl="0" algn="ctr"/>
            <a:r>
              <a:rPr lang="el-GR" sz="1600" b="1" dirty="0">
                <a:solidFill>
                  <a:srgbClr val="0070C0"/>
                </a:solidFill>
                <a:ea typeface="Calibri"/>
                <a:cs typeface="Calibri"/>
                <a:sym typeface="Calibri"/>
              </a:rPr>
              <a:t>Β. Σύστημα Κινήτρων και Ανταμοιβής Υπαλλήλων που εμπλέκονται </a:t>
            </a:r>
          </a:p>
          <a:p>
            <a:pPr lvl="0" algn="ctr"/>
            <a:r>
              <a:rPr lang="el-GR" sz="1600" b="1" dirty="0">
                <a:solidFill>
                  <a:srgbClr val="0070C0"/>
                </a:solidFill>
                <a:ea typeface="Calibri"/>
                <a:cs typeface="Calibri"/>
                <a:sym typeface="Calibri"/>
              </a:rPr>
              <a:t>σε έργα του Εθνικού Σχεδίου Ανάκαμψης και Ανθεκτικότητας «Ελλάδα 2.0» (άρθρο 24, ν.4940/2022) </a:t>
            </a:r>
            <a:endParaRPr lang="el-GR" sz="1600" dirty="0"/>
          </a:p>
          <a:p>
            <a:pPr lvl="0"/>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l-GR" sz="1600" b="1" i="0" u="none" strike="noStrike" cap="none" dirty="0" smtClean="0">
                <a:solidFill>
                  <a:srgbClr val="0070C0"/>
                </a:solidFill>
                <a:latin typeface="Arial" panose="020B0604020202020204" pitchFamily="34" charset="0"/>
                <a:ea typeface="Arial"/>
                <a:cs typeface="Arial" panose="020B0604020202020204" pitchFamily="34" charset="0"/>
                <a:sym typeface="Arial"/>
              </a:rPr>
              <a:t>Τρόπος Υπολογισμού</a:t>
            </a:r>
            <a:endParaRPr lang="el-GR" sz="1600" b="1" dirty="0" smtClean="0">
              <a:solidFill>
                <a:srgbClr val="0070C0"/>
              </a:solidFill>
              <a:latin typeface="Arial" panose="020B0604020202020204" pitchFamily="34" charset="0"/>
              <a:ea typeface="Arial"/>
              <a:cs typeface="Arial" panose="020B0604020202020204" pitchFamily="34" charset="0"/>
              <a:sym typeface="Arial"/>
            </a:endParaRPr>
          </a:p>
          <a:p>
            <a:pPr lvl="0" algn="just">
              <a:lnSpc>
                <a:spcPct val="150000"/>
              </a:lnSpc>
            </a:pPr>
            <a:r>
              <a:rPr lang="el-GR" sz="1200" dirty="0" smtClean="0">
                <a:solidFill>
                  <a:srgbClr val="000000"/>
                </a:solidFill>
                <a:latin typeface="Arial" panose="020B0604020202020204" pitchFamily="34" charset="0"/>
                <a:cs typeface="Arial" panose="020B0604020202020204" pitchFamily="34" charset="0"/>
                <a:sym typeface="Arial"/>
              </a:rPr>
              <a:t>Για τον υπολογισμό </a:t>
            </a:r>
            <a:r>
              <a:rPr lang="el-GR" sz="1200" dirty="0">
                <a:solidFill>
                  <a:srgbClr val="000000"/>
                </a:solidFill>
                <a:latin typeface="Arial" panose="020B0604020202020204" pitchFamily="34" charset="0"/>
                <a:cs typeface="Arial" panose="020B0604020202020204" pitchFamily="34" charset="0"/>
                <a:sym typeface="Arial"/>
              </a:rPr>
              <a:t>για τη χορήγηση της ανταμοιβής υπαλλήλων που εμπλέκονται σε έργα του Εθνικού Σχεδίου Ανάκαμψης και Ανθεκτικότητας «Ελλάδα 2.0», </a:t>
            </a:r>
            <a:r>
              <a:rPr lang="el-GR" sz="1200" dirty="0" smtClean="0">
                <a:solidFill>
                  <a:srgbClr val="000000"/>
                </a:solidFill>
                <a:latin typeface="Arial" panose="020B0604020202020204" pitchFamily="34" charset="0"/>
                <a:cs typeface="Arial" panose="020B0604020202020204" pitchFamily="34" charset="0"/>
                <a:sym typeface="Arial"/>
              </a:rPr>
              <a:t>λαμβάνονται υπόψη </a:t>
            </a:r>
            <a:r>
              <a:rPr lang="el-GR" sz="1200" b="1" dirty="0" smtClean="0">
                <a:solidFill>
                  <a:srgbClr val="000000"/>
                </a:solidFill>
                <a:latin typeface="Arial" panose="020B0604020202020204" pitchFamily="34" charset="0"/>
                <a:cs typeface="Arial" panose="020B0604020202020204" pitchFamily="34" charset="0"/>
                <a:sym typeface="Arial"/>
              </a:rPr>
              <a:t>4 συντελεστές βαρύτητας</a:t>
            </a:r>
            <a:r>
              <a:rPr lang="el-GR" sz="1200" dirty="0" smtClean="0">
                <a:solidFill>
                  <a:srgbClr val="000000"/>
                </a:solidFill>
                <a:latin typeface="Arial" panose="020B0604020202020204" pitchFamily="34" charset="0"/>
                <a:cs typeface="Arial" panose="020B0604020202020204" pitchFamily="34" charset="0"/>
                <a:sym typeface="Arial"/>
              </a:rPr>
              <a:t>, το άθροισμα των οποίων πολλαπλασιάζεται με την ετήσια διαθέσιμη δαπάνη για τις ανταμοιβές:  </a:t>
            </a:r>
          </a:p>
          <a:p>
            <a:pPr lvl="0" algn="just">
              <a:lnSpc>
                <a:spcPct val="150000"/>
              </a:lnSpc>
            </a:pPr>
            <a:r>
              <a:rPr lang="el-GR" sz="1200" dirty="0" smtClean="0">
                <a:solidFill>
                  <a:srgbClr val="000000"/>
                </a:solidFill>
                <a:latin typeface="Arial" panose="020B0604020202020204" pitchFamily="34" charset="0"/>
                <a:cs typeface="Arial" panose="020B0604020202020204" pitchFamily="34" charset="0"/>
                <a:sym typeface="Arial"/>
              </a:rPr>
              <a:t>Συγκεκριμένα:</a:t>
            </a:r>
          </a:p>
          <a:p>
            <a:pPr lvl="0" algn="just">
              <a:lnSpc>
                <a:spcPct val="150000"/>
              </a:lnSpc>
            </a:pPr>
            <a:r>
              <a:rPr lang="el-GR" sz="1200" dirty="0" smtClean="0">
                <a:latin typeface="Arial" panose="020B0604020202020204" pitchFamily="34" charset="0"/>
                <a:cs typeface="Arial" panose="020B0604020202020204" pitchFamily="34" charset="0"/>
              </a:rPr>
              <a:t>Συντελεστής </a:t>
            </a:r>
            <a:r>
              <a:rPr lang="el-GR" sz="1200" b="1" dirty="0" smtClean="0">
                <a:latin typeface="Arial" panose="020B0604020202020204" pitchFamily="34" charset="0"/>
                <a:cs typeface="Arial" panose="020B0604020202020204" pitchFamily="34" charset="0"/>
              </a:rPr>
              <a:t>Α*</a:t>
            </a:r>
            <a:r>
              <a:rPr lang="el-GR" sz="1200" dirty="0" smtClean="0">
                <a:latin typeface="Arial" panose="020B0604020202020204" pitchFamily="34" charset="0"/>
                <a:cs typeface="Arial" panose="020B0604020202020204" pitchFamily="34" charset="0"/>
              </a:rPr>
              <a:t>: Έχει βαρύτητα </a:t>
            </a:r>
            <a:r>
              <a:rPr lang="el-GR" sz="1200" b="1" dirty="0" smtClean="0">
                <a:latin typeface="Arial" panose="020B0604020202020204" pitchFamily="34" charset="0"/>
                <a:cs typeface="Arial" panose="020B0604020202020204" pitchFamily="34" charset="0"/>
              </a:rPr>
              <a:t>30% </a:t>
            </a:r>
            <a:r>
              <a:rPr lang="el-GR" sz="1200" dirty="0" smtClean="0">
                <a:latin typeface="Arial" panose="020B0604020202020204" pitchFamily="34" charset="0"/>
                <a:cs typeface="Arial" panose="020B0604020202020204" pitchFamily="34" charset="0"/>
              </a:rPr>
              <a:t>και είναι ο </a:t>
            </a:r>
            <a:r>
              <a:rPr lang="el-GR" sz="1200" b="1" dirty="0" smtClean="0">
                <a:latin typeface="Arial" panose="020B0604020202020204" pitchFamily="34" charset="0"/>
                <a:cs typeface="Arial" panose="020B0604020202020204" pitchFamily="34" charset="0"/>
              </a:rPr>
              <a:t>βαθμός δυσκολίας του Έργου </a:t>
            </a:r>
            <a:r>
              <a:rPr lang="el-GR" sz="1200" dirty="0" smtClean="0">
                <a:latin typeface="Arial" panose="020B0604020202020204" pitchFamily="34" charset="0"/>
                <a:cs typeface="Arial" panose="020B0604020202020204" pitchFamily="34" charset="0"/>
              </a:rPr>
              <a:t>προς τον βαθμός δυσκολίας όλων των έργων που πληρούν τα κριτήρια</a:t>
            </a:r>
            <a:r>
              <a:rPr lang="el-GR" sz="1200" dirty="0">
                <a:latin typeface="Arial" panose="020B0604020202020204" pitchFamily="34" charset="0"/>
                <a:cs typeface="Arial" panose="020B0604020202020204" pitchFamily="34" charset="0"/>
              </a:rPr>
              <a:t> απονομής ανταμοιβής</a:t>
            </a:r>
            <a:r>
              <a:rPr lang="el-GR" sz="1200" dirty="0" smtClean="0">
                <a:latin typeface="Arial" panose="020B0604020202020204" pitchFamily="34" charset="0"/>
                <a:cs typeface="Arial" panose="020B0604020202020204" pitchFamily="34" charset="0"/>
              </a:rPr>
              <a:t>, σύμφωνα με ομαδοποίηση από ΕΥΣΤΑ και Αναπληρωτή </a:t>
            </a:r>
            <a:r>
              <a:rPr lang="el-GR" sz="1200" dirty="0" err="1" smtClean="0">
                <a:latin typeface="Arial" panose="020B0604020202020204" pitchFamily="34" charset="0"/>
                <a:cs typeface="Arial" panose="020B0604020202020204" pitchFamily="34" charset="0"/>
              </a:rPr>
              <a:t>ΥπΟικ</a:t>
            </a:r>
            <a:r>
              <a:rPr lang="el-GR" sz="1200" dirty="0" smtClean="0">
                <a:latin typeface="Arial" panose="020B0604020202020204" pitchFamily="34" charset="0"/>
                <a:cs typeface="Arial" panose="020B0604020202020204" pitchFamily="34" charset="0"/>
              </a:rPr>
              <a:t> </a:t>
            </a:r>
          </a:p>
          <a:p>
            <a:pPr lvl="0" algn="just">
              <a:lnSpc>
                <a:spcPct val="150000"/>
              </a:lnSpc>
            </a:pPr>
            <a:r>
              <a:rPr lang="el-GR" sz="1200" dirty="0" smtClean="0">
                <a:latin typeface="Arial" panose="020B0604020202020204" pitchFamily="34" charset="0"/>
                <a:cs typeface="Arial" panose="020B0604020202020204" pitchFamily="34" charset="0"/>
              </a:rPr>
              <a:t>Συντελεστής </a:t>
            </a:r>
            <a:r>
              <a:rPr lang="el-GR" sz="1200" b="1" dirty="0" smtClean="0">
                <a:latin typeface="Arial" panose="020B0604020202020204" pitchFamily="34" charset="0"/>
                <a:cs typeface="Arial" panose="020B0604020202020204" pitchFamily="34" charset="0"/>
              </a:rPr>
              <a:t>Β*</a:t>
            </a:r>
            <a:r>
              <a:rPr lang="el-GR" sz="1200" dirty="0" smtClean="0">
                <a:latin typeface="Arial" panose="020B0604020202020204" pitchFamily="34" charset="0"/>
                <a:cs typeface="Arial" panose="020B0604020202020204" pitchFamily="34" charset="0"/>
              </a:rPr>
              <a:t>: Έχει βαρύτητα </a:t>
            </a:r>
            <a:r>
              <a:rPr lang="el-GR" sz="1200" b="1" dirty="0" smtClean="0">
                <a:latin typeface="Arial" panose="020B0604020202020204" pitchFamily="34" charset="0"/>
                <a:cs typeface="Arial" panose="020B0604020202020204" pitchFamily="34" charset="0"/>
              </a:rPr>
              <a:t>50% </a:t>
            </a:r>
            <a:r>
              <a:rPr lang="el-GR" sz="1200" dirty="0" smtClean="0">
                <a:latin typeface="Arial" panose="020B0604020202020204" pitchFamily="34" charset="0"/>
                <a:cs typeface="Arial" panose="020B0604020202020204" pitchFamily="34" charset="0"/>
              </a:rPr>
              <a:t>και είναι το </a:t>
            </a:r>
            <a:r>
              <a:rPr lang="el-GR" sz="1200" b="1" dirty="0" smtClean="0">
                <a:latin typeface="Arial" panose="020B0604020202020204" pitchFamily="34" charset="0"/>
                <a:cs typeface="Arial" panose="020B0604020202020204" pitchFamily="34" charset="0"/>
              </a:rPr>
              <a:t>ποσοστό απορρόφηση του Έργου </a:t>
            </a:r>
            <a:r>
              <a:rPr lang="el-GR" sz="1200" dirty="0" smtClean="0">
                <a:latin typeface="Arial" panose="020B0604020202020204" pitchFamily="34" charset="0"/>
                <a:cs typeface="Arial" panose="020B0604020202020204" pitchFamily="34" charset="0"/>
              </a:rPr>
              <a:t>προς το ποσοστό απορρόφησης όλων των έργων που </a:t>
            </a:r>
            <a:r>
              <a:rPr lang="el-GR" sz="1200" dirty="0">
                <a:latin typeface="Arial" panose="020B0604020202020204" pitchFamily="34" charset="0"/>
                <a:cs typeface="Arial" panose="020B0604020202020204" pitchFamily="34" charset="0"/>
              </a:rPr>
              <a:t>πληρούν τα κριτήρια απονομής ανταμοιβής</a:t>
            </a:r>
            <a:endParaRPr lang="el-GR" sz="1200" dirty="0" smtClean="0">
              <a:latin typeface="Arial" panose="020B0604020202020204" pitchFamily="34" charset="0"/>
              <a:cs typeface="Arial" panose="020B0604020202020204" pitchFamily="34" charset="0"/>
            </a:endParaRPr>
          </a:p>
          <a:p>
            <a:pPr algn="just">
              <a:lnSpc>
                <a:spcPct val="150000"/>
              </a:lnSpc>
            </a:pPr>
            <a:r>
              <a:rPr lang="el-GR" sz="1200" dirty="0" smtClean="0">
                <a:latin typeface="Arial" panose="020B0604020202020204" pitchFamily="34" charset="0"/>
                <a:cs typeface="Arial" panose="020B0604020202020204" pitchFamily="34" charset="0"/>
              </a:rPr>
              <a:t>Συντελεστής </a:t>
            </a:r>
            <a:r>
              <a:rPr lang="el-GR" sz="1200" b="1" dirty="0" smtClean="0">
                <a:latin typeface="Arial" panose="020B0604020202020204" pitchFamily="34" charset="0"/>
                <a:cs typeface="Arial" panose="020B0604020202020204" pitchFamily="34" charset="0"/>
              </a:rPr>
              <a:t>Γ*</a:t>
            </a:r>
            <a:r>
              <a:rPr lang="el-GR" sz="1200" dirty="0" smtClean="0">
                <a:latin typeface="Arial" panose="020B0604020202020204" pitchFamily="34" charset="0"/>
                <a:cs typeface="Arial" panose="020B0604020202020204" pitchFamily="34" charset="0"/>
              </a:rPr>
              <a:t>: Έχει βαρύτητα </a:t>
            </a:r>
            <a:r>
              <a:rPr lang="el-GR" sz="1200" b="1" dirty="0" smtClean="0">
                <a:latin typeface="Arial" panose="020B0604020202020204" pitchFamily="34" charset="0"/>
                <a:cs typeface="Arial" panose="020B0604020202020204" pitchFamily="34" charset="0"/>
              </a:rPr>
              <a:t>10% </a:t>
            </a:r>
            <a:r>
              <a:rPr lang="el-GR" sz="1200" dirty="0" smtClean="0">
                <a:latin typeface="Arial" panose="020B0604020202020204" pitchFamily="34" charset="0"/>
                <a:cs typeface="Arial" panose="020B0604020202020204" pitchFamily="34" charset="0"/>
              </a:rPr>
              <a:t>και είναι το </a:t>
            </a:r>
            <a:r>
              <a:rPr lang="el-GR" sz="1200" dirty="0">
                <a:latin typeface="Arial" panose="020B0604020202020204" pitchFamily="34" charset="0"/>
                <a:cs typeface="Arial" panose="020B0604020202020204" pitchFamily="34" charset="0"/>
              </a:rPr>
              <a:t>ποσοστό που προκύπτει από το πηλίκο του ποσού </a:t>
            </a:r>
            <a:r>
              <a:rPr lang="el-GR" sz="1200" b="1" dirty="0">
                <a:latin typeface="Arial" panose="020B0604020202020204" pitchFamily="34" charset="0"/>
                <a:cs typeface="Arial" panose="020B0604020202020204" pitchFamily="34" charset="0"/>
              </a:rPr>
              <a:t>των εγκεκριμένων πιστώσεων του έργου </a:t>
            </a:r>
            <a:r>
              <a:rPr lang="el-GR" sz="1200" dirty="0">
                <a:latin typeface="Arial" panose="020B0604020202020204" pitchFamily="34" charset="0"/>
                <a:cs typeface="Arial" panose="020B0604020202020204" pitchFamily="34" charset="0"/>
              </a:rPr>
              <a:t>προς το συνολικό άθροισμα των πιστώσεων όλων των έργων που πληρούν τα κριτήρια </a:t>
            </a:r>
            <a:endParaRPr lang="el-GR" sz="1200" dirty="0" smtClean="0">
              <a:latin typeface="Arial" panose="020B0604020202020204" pitchFamily="34" charset="0"/>
              <a:cs typeface="Arial" panose="020B0604020202020204" pitchFamily="34" charset="0"/>
            </a:endParaRPr>
          </a:p>
          <a:p>
            <a:pPr algn="just">
              <a:lnSpc>
                <a:spcPct val="150000"/>
              </a:lnSpc>
            </a:pPr>
            <a:r>
              <a:rPr lang="el-GR" sz="1200" dirty="0" smtClean="0">
                <a:latin typeface="Arial" panose="020B0604020202020204" pitchFamily="34" charset="0"/>
                <a:cs typeface="Arial" panose="020B0604020202020204" pitchFamily="34" charset="0"/>
              </a:rPr>
              <a:t>Συντελεστής </a:t>
            </a:r>
            <a:r>
              <a:rPr lang="el-GR" sz="1200" b="1" dirty="0" smtClean="0">
                <a:latin typeface="Arial" panose="020B0604020202020204" pitchFamily="34" charset="0"/>
                <a:cs typeface="Arial" panose="020B0604020202020204" pitchFamily="34" charset="0"/>
              </a:rPr>
              <a:t>Δ*</a:t>
            </a:r>
            <a:r>
              <a:rPr lang="el-GR" sz="1200" dirty="0" smtClean="0">
                <a:latin typeface="Arial" panose="020B0604020202020204" pitchFamily="34" charset="0"/>
                <a:cs typeface="Arial" panose="020B0604020202020204" pitchFamily="34" charset="0"/>
              </a:rPr>
              <a:t>: Έχει βαρύτητα </a:t>
            </a:r>
            <a:r>
              <a:rPr lang="el-GR" sz="1200" b="1" dirty="0" smtClean="0">
                <a:latin typeface="Arial" panose="020B0604020202020204" pitchFamily="34" charset="0"/>
                <a:cs typeface="Arial" panose="020B0604020202020204" pitchFamily="34" charset="0"/>
              </a:rPr>
              <a:t>10% </a:t>
            </a:r>
            <a:r>
              <a:rPr lang="el-GR" sz="1200" dirty="0" smtClean="0">
                <a:latin typeface="Arial" panose="020B0604020202020204" pitchFamily="34" charset="0"/>
                <a:cs typeface="Arial" panose="020B0604020202020204" pitchFamily="34" charset="0"/>
              </a:rPr>
              <a:t>και είναι </a:t>
            </a:r>
            <a:r>
              <a:rPr lang="el-GR" sz="1200" b="1" dirty="0" smtClean="0">
                <a:latin typeface="Arial" panose="020B0604020202020204" pitchFamily="34" charset="0"/>
                <a:cs typeface="Arial" panose="020B0604020202020204" pitchFamily="34" charset="0"/>
              </a:rPr>
              <a:t>επιπρόσθετος </a:t>
            </a:r>
            <a:r>
              <a:rPr lang="el-GR" sz="1200" b="1" dirty="0" smtClean="0">
                <a:solidFill>
                  <a:srgbClr val="000000"/>
                </a:solidFill>
                <a:latin typeface="Arial" panose="020B0604020202020204" pitchFamily="34" charset="0"/>
                <a:cs typeface="Arial" panose="020B0604020202020204" pitchFamily="34" charset="0"/>
                <a:sym typeface="Arial"/>
              </a:rPr>
              <a:t>συντελεστής «επιβράβευσης» </a:t>
            </a:r>
            <a:r>
              <a:rPr lang="el-GR" sz="1200" dirty="0" smtClean="0">
                <a:solidFill>
                  <a:srgbClr val="000000"/>
                </a:solidFill>
                <a:latin typeface="Arial" panose="020B0604020202020204" pitchFamily="34" charset="0"/>
                <a:cs typeface="Arial" panose="020B0604020202020204" pitchFamily="34" charset="0"/>
                <a:sym typeface="Arial"/>
              </a:rPr>
              <a:t>των Φορέων Υλοποίησης που έχουν επιτύχει Ορόσημα ή/και ενδιάμεσα Ορόσημα</a:t>
            </a:r>
            <a:r>
              <a:rPr lang="el-GR" sz="1200" dirty="0">
                <a:solidFill>
                  <a:srgbClr val="000000"/>
                </a:solidFill>
                <a:latin typeface="Arial" panose="020B0604020202020204" pitchFamily="34" charset="0"/>
                <a:cs typeface="Arial" panose="020B0604020202020204" pitchFamily="34" charset="0"/>
                <a:sym typeface="Arial"/>
              </a:rPr>
              <a:t>. </a:t>
            </a:r>
            <a:r>
              <a:rPr lang="el-GR" sz="1200" i="1" dirty="0">
                <a:solidFill>
                  <a:srgbClr val="000000"/>
                </a:solidFill>
                <a:latin typeface="Arial" panose="020B0604020202020204" pitchFamily="34" charset="0"/>
                <a:cs typeface="Arial" panose="020B0604020202020204" pitchFamily="34" charset="0"/>
                <a:sym typeface="Arial"/>
              </a:rPr>
              <a:t>Το Ορόσημο πληρωμής λαμβάνει τιμή 3,0 και το ενδιάμεσο Ορόσημο λαμβάνει τιμή </a:t>
            </a:r>
            <a:r>
              <a:rPr lang="el-GR" sz="1200" i="1" dirty="0" smtClean="0">
                <a:solidFill>
                  <a:srgbClr val="000000"/>
                </a:solidFill>
                <a:latin typeface="Arial" panose="020B0604020202020204" pitchFamily="34" charset="0"/>
                <a:cs typeface="Arial" panose="020B0604020202020204" pitchFamily="34" charset="0"/>
                <a:sym typeface="Arial"/>
              </a:rPr>
              <a:t>1,0.</a:t>
            </a:r>
          </a:p>
          <a:p>
            <a:pPr algn="just"/>
            <a:endParaRPr lang="el-GR" sz="1200" i="1" dirty="0">
              <a:solidFill>
                <a:srgbClr val="000000"/>
              </a:solidFill>
              <a:latin typeface="Arial" panose="020B0604020202020204" pitchFamily="34" charset="0"/>
              <a:cs typeface="Arial" panose="020B0604020202020204" pitchFamily="34" charset="0"/>
              <a:sym typeface="Arial"/>
            </a:endParaRPr>
          </a:p>
          <a:p>
            <a:pPr algn="just"/>
            <a:endParaRPr lang="el-GR" sz="1200" i="1" dirty="0" smtClean="0">
              <a:solidFill>
                <a:srgbClr val="000000"/>
              </a:solidFill>
              <a:latin typeface="Arial" panose="020B0604020202020204" pitchFamily="34" charset="0"/>
              <a:cs typeface="Arial" panose="020B0604020202020204" pitchFamily="34" charset="0"/>
              <a:sym typeface="Arial"/>
            </a:endParaRPr>
          </a:p>
          <a:p>
            <a:pPr marL="171450" indent="-171450" algn="just">
              <a:buFont typeface="Wingdings" panose="05000000000000000000" pitchFamily="2" charset="2"/>
              <a:buChar char="ü"/>
            </a:pPr>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r>
              <a:rPr lang="el-GR" sz="1200" dirty="0" smtClean="0">
                <a:solidFill>
                  <a:srgbClr val="000000"/>
                </a:solidFill>
                <a:latin typeface="Arial" panose="020B0604020202020204" pitchFamily="34" charset="0"/>
                <a:cs typeface="Arial" panose="020B0604020202020204" pitchFamily="34" charset="0"/>
                <a:sym typeface="Arial"/>
              </a:rPr>
              <a:t>Κατόπιν υπολογίζεται ο </a:t>
            </a:r>
            <a:r>
              <a:rPr lang="el-GR" sz="1200" dirty="0" smtClean="0">
                <a:latin typeface="Arial" panose="020B0604020202020204" pitchFamily="34" charset="0"/>
                <a:cs typeface="Arial" panose="020B0604020202020204" pitchFamily="34" charset="0"/>
              </a:rPr>
              <a:t>Μέγιστος Αριθμός </a:t>
            </a:r>
            <a:r>
              <a:rPr lang="el-GR" sz="1200" dirty="0">
                <a:latin typeface="Arial" panose="020B0604020202020204" pitchFamily="34" charset="0"/>
                <a:cs typeface="Arial" panose="020B0604020202020204" pitchFamily="34" charset="0"/>
              </a:rPr>
              <a:t>των Υπαλλήλων (ΜΑΥ) του εκάστοτε </a:t>
            </a:r>
            <a:r>
              <a:rPr lang="el-GR" sz="1200" dirty="0" smtClean="0">
                <a:latin typeface="Arial" panose="020B0604020202020204" pitchFamily="34" charset="0"/>
                <a:cs typeface="Arial" panose="020B0604020202020204" pitchFamily="34" charset="0"/>
              </a:rPr>
              <a:t>Φορέα Ευθύνης ή/και Φορέα Υλοποίησης ή/και Συμπράττοντα Φορέα </a:t>
            </a:r>
            <a:r>
              <a:rPr lang="el-GR" sz="1200" dirty="0">
                <a:latin typeface="Arial" panose="020B0604020202020204" pitchFamily="34" charset="0"/>
                <a:cs typeface="Arial" panose="020B0604020202020204" pitchFamily="34" charset="0"/>
              </a:rPr>
              <a:t>που δύνανται να λαμβάνουν ανταμοιβή </a:t>
            </a:r>
            <a:r>
              <a:rPr lang="el-GR" sz="1200" dirty="0" smtClean="0">
                <a:latin typeface="Arial" panose="020B0604020202020204" pitchFamily="34" charset="0"/>
                <a:cs typeface="Arial" panose="020B0604020202020204" pitchFamily="34" charset="0"/>
              </a:rPr>
              <a:t>με τον ακόλουθο τύπο:</a:t>
            </a:r>
            <a:endParaRPr lang="el-GR" sz="1200" dirty="0">
              <a:latin typeface="Arial" panose="020B0604020202020204" pitchFamily="34" charset="0"/>
              <a:cs typeface="Arial" panose="020B0604020202020204" pitchFamily="34" charset="0"/>
            </a:endParaRPr>
          </a:p>
          <a:p>
            <a:pPr lvl="0" algn="just"/>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11</a:t>
            </a:fld>
            <a:endParaRPr/>
          </a:p>
        </p:txBody>
      </p:sp>
      <p:graphicFrame>
        <p:nvGraphicFramePr>
          <p:cNvPr id="2" name="Πίνακας 1"/>
          <p:cNvGraphicFramePr>
            <a:graphicFrameLocks noGrp="1"/>
          </p:cNvGraphicFramePr>
          <p:nvPr>
            <p:extLst/>
          </p:nvPr>
        </p:nvGraphicFramePr>
        <p:xfrm>
          <a:off x="1265876" y="4542034"/>
          <a:ext cx="8128000" cy="518160"/>
        </p:xfrm>
        <a:graphic>
          <a:graphicData uri="http://schemas.openxmlformats.org/drawingml/2006/table">
            <a:tbl>
              <a:tblPr firstRow="1" bandRow="1">
                <a:tableStyleId>{5C22544A-7EE6-4342-B048-85BDC9FD1C3A}</a:tableStyleId>
              </a:tblPr>
              <a:tblGrid>
                <a:gridCol w="8128000"/>
              </a:tblGrid>
              <a:tr h="370840">
                <a:tc>
                  <a:txBody>
                    <a:bodyPr/>
                    <a:lstStyle/>
                    <a:p>
                      <a:pPr algn="just"/>
                      <a:r>
                        <a:rPr lang="el-GR" sz="1400" b="1" dirty="0" smtClean="0">
                          <a:solidFill>
                            <a:schemeClr val="tx1"/>
                          </a:solidFill>
                        </a:rPr>
                        <a:t>Σ</a:t>
                      </a:r>
                      <a:r>
                        <a:rPr lang="el-GR" sz="1400" b="1" baseline="-25000" dirty="0" smtClean="0">
                          <a:solidFill>
                            <a:schemeClr val="tx1"/>
                          </a:solidFill>
                        </a:rPr>
                        <a:t>ΥΑ</a:t>
                      </a:r>
                      <a:r>
                        <a:rPr lang="el-GR" sz="1400" b="1" dirty="0" smtClean="0">
                          <a:solidFill>
                            <a:schemeClr val="tx1"/>
                          </a:solidFill>
                        </a:rPr>
                        <a:t>Ε = [(30%*σΑ+50%*σΒ+10%*σΓ+10%*</a:t>
                      </a:r>
                      <a:r>
                        <a:rPr lang="el-GR" sz="1400" b="1" dirty="0" err="1" smtClean="0">
                          <a:solidFill>
                            <a:schemeClr val="tx1"/>
                          </a:solidFill>
                        </a:rPr>
                        <a:t>σΔ</a:t>
                      </a:r>
                      <a:r>
                        <a:rPr lang="el-GR" sz="1400" b="1" dirty="0" smtClean="0">
                          <a:solidFill>
                            <a:schemeClr val="tx1"/>
                          </a:solidFill>
                        </a:rPr>
                        <a:t>)*διαθέσιμη δαπάνη για τις ανταμοιβές των έργων του ΤΑΑ]</a:t>
                      </a:r>
                      <a:endParaRPr lang="el-GR"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Πίνακας 5"/>
          <p:cNvGraphicFramePr>
            <a:graphicFrameLocks noGrp="1"/>
          </p:cNvGraphicFramePr>
          <p:nvPr>
            <p:extLst/>
          </p:nvPr>
        </p:nvGraphicFramePr>
        <p:xfrm>
          <a:off x="1294706" y="5617068"/>
          <a:ext cx="4026935" cy="304800"/>
        </p:xfrm>
        <a:graphic>
          <a:graphicData uri="http://schemas.openxmlformats.org/drawingml/2006/table">
            <a:tbl>
              <a:tblPr firstRow="1" bandRow="1">
                <a:tableStyleId>{5C22544A-7EE6-4342-B048-85BDC9FD1C3A}</a:tableStyleId>
              </a:tblPr>
              <a:tblGrid>
                <a:gridCol w="4026935"/>
              </a:tblGrid>
              <a:tr h="297700">
                <a:tc>
                  <a:txBody>
                    <a:bodyPr/>
                    <a:lstStyle/>
                    <a:p>
                      <a:pPr algn="just"/>
                      <a:r>
                        <a:rPr lang="el-GR" sz="1400" i="0" dirty="0" smtClean="0">
                          <a:solidFill>
                            <a:schemeClr val="tx1"/>
                          </a:solidFill>
                          <a:latin typeface="Calibri" panose="020F0502020204030204" pitchFamily="34" charset="0"/>
                          <a:cs typeface="Calibri" panose="020F0502020204030204" pitchFamily="34" charset="0"/>
                        </a:rPr>
                        <a:t>ΜΑΥ = Συνολικό ποσό ανταμοιβής ΦΕ /1.250</a:t>
                      </a:r>
                      <a:endParaRPr lang="el-GR" sz="1400" i="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3431704" y="6356350"/>
            <a:ext cx="7416824" cy="461665"/>
          </a:xfrm>
          <a:prstGeom prst="rect">
            <a:avLst/>
          </a:prstGeom>
          <a:noFill/>
        </p:spPr>
        <p:txBody>
          <a:bodyPr wrap="square" rtlCol="0">
            <a:spAutoFit/>
          </a:bodyPr>
          <a:lstStyle/>
          <a:p>
            <a:r>
              <a:rPr lang="el-GR" sz="1200" i="1" dirty="0" smtClean="0"/>
              <a:t>* Α: τύπος έργων - Β: απορρόφηση έργου επί των εγκεκριμένων πιστώσεων - Γ: Εγκεκριμένες πιστώσεις έργου - Δ: συντελεστής επιβράβευσης οροσήμων. </a:t>
            </a:r>
            <a:endParaRPr lang="el-GR" sz="1200" i="1" dirty="0"/>
          </a:p>
        </p:txBody>
      </p:sp>
    </p:spTree>
    <p:extLst>
      <p:ext uri="{BB962C8B-B14F-4D97-AF65-F5344CB8AC3E}">
        <p14:creationId xmlns:p14="http://schemas.microsoft.com/office/powerpoint/2010/main" val="1298492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5"/>
            <a:ext cx="11220600" cy="5970959"/>
          </a:xfrm>
          <a:prstGeom prst="rect">
            <a:avLst/>
          </a:prstGeom>
          <a:noFill/>
          <a:ln>
            <a:noFill/>
          </a:ln>
        </p:spPr>
        <p:txBody>
          <a:bodyPr spcFirstLastPara="1" wrap="square" lIns="91425" tIns="45700" rIns="91425" bIns="45700" anchor="t" anchorCtr="0">
            <a:noAutofit/>
          </a:bodyPr>
          <a:lstStyle/>
          <a:p>
            <a:pPr lvl="0" algn="ctr"/>
            <a:r>
              <a:rPr lang="el-GR" sz="1600" b="1" dirty="0">
                <a:solidFill>
                  <a:srgbClr val="0070C0"/>
                </a:solidFill>
                <a:ea typeface="Calibri"/>
                <a:cs typeface="Calibri"/>
                <a:sym typeface="Calibri"/>
              </a:rPr>
              <a:t>Β. Σύστημα Κινήτρων και Ανταμοιβής Υπαλλήλων που εμπλέκονται </a:t>
            </a:r>
          </a:p>
          <a:p>
            <a:pPr lvl="0" algn="ctr"/>
            <a:r>
              <a:rPr lang="el-GR" sz="1600" b="1" dirty="0">
                <a:solidFill>
                  <a:srgbClr val="0070C0"/>
                </a:solidFill>
                <a:ea typeface="Calibri"/>
                <a:cs typeface="Calibri"/>
                <a:sym typeface="Calibri"/>
              </a:rPr>
              <a:t>σε έργα του Εθνικού Σχεδίου Ανάκαμψης και Ανθεκτικότητας «Ελλάδα 2.0» (άρθρο 24, ν.4940/2022) </a:t>
            </a:r>
            <a:endParaRPr lang="el-GR" sz="1600" dirty="0"/>
          </a:p>
          <a:p>
            <a:pPr marL="0" marR="0" lvl="0" indent="0" algn="just"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lang="el-GR" sz="1400" b="1" i="1"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l-GR" sz="1400" b="1" i="1" u="none" strike="noStrike" cap="none" dirty="0" smtClean="0">
                <a:solidFill>
                  <a:srgbClr val="0070C0"/>
                </a:solidFill>
                <a:latin typeface="Arial" panose="020B0604020202020204" pitchFamily="34" charset="0"/>
                <a:ea typeface="Arial"/>
                <a:cs typeface="Arial" panose="020B0604020202020204" pitchFamily="34" charset="0"/>
                <a:sym typeface="Arial"/>
              </a:rPr>
              <a:t>Επιπρόσθετες Περιπτώσεις  </a:t>
            </a:r>
          </a:p>
          <a:p>
            <a:pPr marL="0" marR="0" lvl="0" indent="0" algn="just" rtl="0">
              <a:lnSpc>
                <a:spcPct val="100000"/>
              </a:lnSpc>
              <a:spcBef>
                <a:spcPts val="0"/>
              </a:spcBef>
              <a:spcAft>
                <a:spcPts val="0"/>
              </a:spcAft>
              <a:buNone/>
            </a:pPr>
            <a:endParaRPr lang="el-GR" sz="1400" b="1" i="1" dirty="0" smtClean="0">
              <a:solidFill>
                <a:srgbClr val="0070C0"/>
              </a:solidFill>
              <a:latin typeface="Arial" panose="020B0604020202020204" pitchFamily="34" charset="0"/>
              <a:ea typeface="Arial"/>
              <a:cs typeface="Arial" panose="020B0604020202020204" pitchFamily="34" charset="0"/>
              <a:sym typeface="Arial"/>
            </a:endParaRPr>
          </a:p>
          <a:p>
            <a:pPr algn="just">
              <a:lnSpc>
                <a:spcPct val="150000"/>
              </a:lnSpc>
            </a:pPr>
            <a:r>
              <a:rPr lang="el-GR" sz="1200" dirty="0" smtClean="0">
                <a:latin typeface="Arial"/>
                <a:ea typeface="Arial"/>
                <a:cs typeface="Arial"/>
                <a:sym typeface="Arial"/>
              </a:rPr>
              <a:t>Για </a:t>
            </a:r>
            <a:r>
              <a:rPr lang="el-GR" sz="1200" dirty="0">
                <a:latin typeface="Arial"/>
                <a:ea typeface="Arial"/>
                <a:cs typeface="Arial"/>
                <a:sym typeface="Arial"/>
              </a:rPr>
              <a:t>το έτος 2022 και δεδομένου </a:t>
            </a:r>
            <a:r>
              <a:rPr lang="el-GR" sz="1200" dirty="0" smtClean="0">
                <a:latin typeface="Arial"/>
                <a:ea typeface="Arial"/>
                <a:cs typeface="Arial"/>
                <a:sym typeface="Arial"/>
              </a:rPr>
              <a:t>ότι δόθηκε έμφαση </a:t>
            </a:r>
            <a:r>
              <a:rPr lang="el-GR" sz="1200" dirty="0">
                <a:latin typeface="Arial"/>
                <a:ea typeface="Arial"/>
                <a:cs typeface="Arial"/>
                <a:sym typeface="Arial"/>
              </a:rPr>
              <a:t>στην ωρίμανση των έργων και στην επίτευξη </a:t>
            </a:r>
            <a:r>
              <a:rPr lang="el-GR" sz="1200" dirty="0" smtClean="0">
                <a:latin typeface="Arial"/>
                <a:ea typeface="Arial"/>
                <a:cs typeface="Arial"/>
                <a:sym typeface="Arial"/>
              </a:rPr>
              <a:t>των </a:t>
            </a:r>
            <a:r>
              <a:rPr lang="el-GR" sz="1200" dirty="0">
                <a:latin typeface="Arial"/>
                <a:ea typeface="Arial"/>
                <a:cs typeface="Arial"/>
                <a:sym typeface="Arial"/>
              </a:rPr>
              <a:t>οροσήμων </a:t>
            </a:r>
            <a:r>
              <a:rPr lang="el-GR" sz="1200" dirty="0" smtClean="0">
                <a:latin typeface="Arial"/>
                <a:ea typeface="Arial"/>
                <a:cs typeface="Arial"/>
                <a:sym typeface="Arial"/>
              </a:rPr>
              <a:t>οι φορείς </a:t>
            </a:r>
            <a:r>
              <a:rPr lang="el-GR" sz="1200" dirty="0" smtClean="0">
                <a:solidFill>
                  <a:srgbClr val="000000"/>
                </a:solidFill>
                <a:latin typeface="Arial" panose="020B0604020202020204" pitchFamily="34" charset="0"/>
                <a:cs typeface="Arial" panose="020B0604020202020204" pitchFamily="34" charset="0"/>
                <a:sym typeface="Arial"/>
              </a:rPr>
              <a:t>δύνανται </a:t>
            </a:r>
            <a:r>
              <a:rPr lang="el-GR" sz="1200" i="1" dirty="0" smtClean="0">
                <a:solidFill>
                  <a:srgbClr val="000000"/>
                </a:solidFill>
                <a:latin typeface="Arial" panose="020B0604020202020204" pitchFamily="34" charset="0"/>
                <a:cs typeface="Arial" panose="020B0604020202020204" pitchFamily="34" charset="0"/>
                <a:sym typeface="Arial"/>
              </a:rPr>
              <a:t>-κατόπιν </a:t>
            </a:r>
            <a:r>
              <a:rPr lang="el-GR" sz="1200" i="1" dirty="0">
                <a:solidFill>
                  <a:srgbClr val="000000"/>
                </a:solidFill>
                <a:latin typeface="Arial" panose="020B0604020202020204" pitchFamily="34" charset="0"/>
                <a:cs typeface="Arial" panose="020B0604020202020204" pitchFamily="34" charset="0"/>
                <a:sym typeface="Arial"/>
              </a:rPr>
              <a:t>σχετικής εισήγησης της Γενικής Γραμματείας Συντονισμού, για τα έργα τα οποία χαρακτηρίζονται ως «Μεταρρυθμίσεις» ή της ΕΥΣΤΑ για τα έργα τα οποία χαρακτηρίζονται ως «Επενδύσεις»- με απόφαση του Αναπληρωτή Υπουργού Οικονομικών και του Υπουργού </a:t>
            </a:r>
            <a:r>
              <a:rPr lang="el-GR" sz="1200" i="1" dirty="0" smtClean="0">
                <a:solidFill>
                  <a:srgbClr val="000000"/>
                </a:solidFill>
                <a:latin typeface="Arial" panose="020B0604020202020204" pitchFamily="34" charset="0"/>
                <a:cs typeface="Arial" panose="020B0604020202020204" pitchFamily="34" charset="0"/>
                <a:sym typeface="Arial"/>
              </a:rPr>
              <a:t>Εσωτερικών-</a:t>
            </a:r>
            <a:r>
              <a:rPr lang="el-GR" sz="1200" dirty="0" smtClean="0">
                <a:solidFill>
                  <a:srgbClr val="000000"/>
                </a:solidFill>
                <a:latin typeface="Arial" panose="020B0604020202020204" pitchFamily="34" charset="0"/>
                <a:cs typeface="Arial" panose="020B0604020202020204" pitchFamily="34" charset="0"/>
                <a:sym typeface="Arial"/>
              </a:rPr>
              <a:t>  </a:t>
            </a:r>
            <a:r>
              <a:rPr lang="el-GR" sz="1200" dirty="0">
                <a:solidFill>
                  <a:srgbClr val="000000"/>
                </a:solidFill>
                <a:latin typeface="Arial" panose="020B0604020202020204" pitchFamily="34" charset="0"/>
                <a:cs typeface="Arial" panose="020B0604020202020204" pitchFamily="34" charset="0"/>
                <a:sym typeface="Arial"/>
              </a:rPr>
              <a:t>να </a:t>
            </a:r>
            <a:r>
              <a:rPr lang="el-GR" sz="1200" dirty="0" smtClean="0">
                <a:solidFill>
                  <a:srgbClr val="000000"/>
                </a:solidFill>
                <a:latin typeface="Arial" panose="020B0604020202020204" pitchFamily="34" charset="0"/>
                <a:cs typeface="Arial" panose="020B0604020202020204" pitchFamily="34" charset="0"/>
                <a:sym typeface="Arial"/>
              </a:rPr>
              <a:t>λάβουν </a:t>
            </a:r>
            <a:r>
              <a:rPr lang="el-GR" sz="1200" dirty="0">
                <a:solidFill>
                  <a:srgbClr val="000000"/>
                </a:solidFill>
                <a:latin typeface="Arial" panose="020B0604020202020204" pitchFamily="34" charset="0"/>
                <a:cs typeface="Arial" panose="020B0604020202020204" pitchFamily="34" charset="0"/>
                <a:sym typeface="Arial"/>
              </a:rPr>
              <a:t>αναφορικά με το έτος αναφοράς </a:t>
            </a:r>
            <a:r>
              <a:rPr lang="el-GR" sz="1200" dirty="0" smtClean="0">
                <a:solidFill>
                  <a:srgbClr val="000000"/>
                </a:solidFill>
                <a:latin typeface="Arial" panose="020B0604020202020204" pitchFamily="34" charset="0"/>
                <a:cs typeface="Arial" panose="020B0604020202020204" pitchFamily="34" charset="0"/>
                <a:sym typeface="Arial"/>
              </a:rPr>
              <a:t>ένα </a:t>
            </a:r>
            <a:r>
              <a:rPr lang="el-GR" sz="1200" u="sng" dirty="0" smtClean="0">
                <a:solidFill>
                  <a:srgbClr val="000000"/>
                </a:solidFill>
                <a:latin typeface="Arial" panose="020B0604020202020204" pitchFamily="34" charset="0"/>
                <a:cs typeface="Arial" panose="020B0604020202020204" pitchFamily="34" charset="0"/>
                <a:sym typeface="Arial"/>
              </a:rPr>
              <a:t>κατ</a:t>
            </a:r>
            <a:r>
              <a:rPr lang="el-GR" sz="1200" u="sng" dirty="0">
                <a:solidFill>
                  <a:srgbClr val="000000"/>
                </a:solidFill>
                <a:latin typeface="Arial" panose="020B0604020202020204" pitchFamily="34" charset="0"/>
                <a:cs typeface="Arial" panose="020B0604020202020204" pitchFamily="34" charset="0"/>
                <a:sym typeface="Arial"/>
              </a:rPr>
              <a:t>’ αποκοπή ποσό </a:t>
            </a:r>
            <a:r>
              <a:rPr lang="el-GR" sz="1200" u="sng" dirty="0" smtClean="0">
                <a:solidFill>
                  <a:srgbClr val="000000"/>
                </a:solidFill>
                <a:latin typeface="Arial" panose="020B0604020202020204" pitchFamily="34" charset="0"/>
                <a:cs typeface="Arial" panose="020B0604020202020204" pitchFamily="34" charset="0"/>
                <a:sym typeface="Arial"/>
              </a:rPr>
              <a:t>ανταμοιβής</a:t>
            </a:r>
            <a:r>
              <a:rPr lang="el-GR" sz="1200" dirty="0" smtClean="0">
                <a:solidFill>
                  <a:srgbClr val="000000"/>
                </a:solidFill>
                <a:latin typeface="Arial" panose="020B0604020202020204" pitchFamily="34" charset="0"/>
                <a:cs typeface="Arial" panose="020B0604020202020204" pitchFamily="34" charset="0"/>
                <a:sym typeface="Arial"/>
              </a:rPr>
              <a:t>, στις εξής περιπτώσεις: </a:t>
            </a:r>
            <a:endParaRPr lang="el-GR" sz="1200" dirty="0">
              <a:solidFill>
                <a:srgbClr val="000000"/>
              </a:solidFill>
              <a:latin typeface="Arial" panose="020B0604020202020204" pitchFamily="34" charset="0"/>
              <a:cs typeface="Arial" panose="020B0604020202020204" pitchFamily="34" charset="0"/>
              <a:sym typeface="Arial"/>
            </a:endParaRPr>
          </a:p>
          <a:p>
            <a:pPr algn="just"/>
            <a:endParaRPr lang="el-GR" sz="1200" i="1" dirty="0">
              <a:latin typeface="Arial"/>
              <a:ea typeface="Arial"/>
              <a:cs typeface="Arial"/>
              <a:sym typeface="Arial"/>
            </a:endParaRPr>
          </a:p>
          <a:p>
            <a:pPr lvl="0" algn="just"/>
            <a:endParaRPr lang="el-GR" sz="1200" dirty="0" smtClean="0">
              <a:solidFill>
                <a:srgbClr val="000000"/>
              </a:solidFill>
              <a:latin typeface="Arial" panose="020B0604020202020204" pitchFamily="34" charset="0"/>
              <a:cs typeface="Arial" panose="020B0604020202020204" pitchFamily="34" charset="0"/>
              <a:sym typeface="Arial"/>
            </a:endParaRPr>
          </a:p>
          <a:p>
            <a:pPr marL="228600" lvl="0" indent="-228600" algn="just">
              <a:lnSpc>
                <a:spcPct val="150000"/>
              </a:lnSpc>
              <a:buFont typeface="+mj-lt"/>
              <a:buAutoNum type="arabicPeriod"/>
            </a:pPr>
            <a:r>
              <a:rPr lang="el-GR" sz="1100" dirty="0" smtClean="0">
                <a:solidFill>
                  <a:srgbClr val="000000"/>
                </a:solidFill>
                <a:latin typeface="Arial" panose="020B0604020202020204" pitchFamily="34" charset="0"/>
                <a:cs typeface="Arial" panose="020B0604020202020204" pitchFamily="34" charset="0"/>
                <a:sym typeface="Arial"/>
              </a:rPr>
              <a:t>Για έργα τα οποία είναι «</a:t>
            </a:r>
            <a:r>
              <a:rPr lang="el-GR" sz="1100" dirty="0">
                <a:solidFill>
                  <a:srgbClr val="000000"/>
                </a:solidFill>
                <a:latin typeface="Arial" panose="020B0604020202020204" pitchFamily="34" charset="0"/>
                <a:cs typeface="Arial" panose="020B0604020202020204" pitchFamily="34" charset="0"/>
                <a:sym typeface="Arial"/>
              </a:rPr>
              <a:t>Επενδύσεις», εφόσον έχουν επιτύχει τα Ορόσημα </a:t>
            </a:r>
            <a:r>
              <a:rPr lang="el-GR" sz="1100" dirty="0" smtClean="0">
                <a:solidFill>
                  <a:srgbClr val="000000"/>
                </a:solidFill>
                <a:latin typeface="Arial" panose="020B0604020202020204" pitchFamily="34" charset="0"/>
                <a:cs typeface="Arial" panose="020B0604020202020204" pitchFamily="34" charset="0"/>
                <a:sym typeface="Arial"/>
              </a:rPr>
              <a:t>και έχουν κάτω του </a:t>
            </a:r>
            <a:r>
              <a:rPr lang="el-GR" sz="1100" dirty="0">
                <a:solidFill>
                  <a:srgbClr val="000000"/>
                </a:solidFill>
                <a:latin typeface="Arial" panose="020B0604020202020204" pitchFamily="34" charset="0"/>
                <a:cs typeface="Arial" panose="020B0604020202020204" pitchFamily="34" charset="0"/>
                <a:sym typeface="Arial"/>
              </a:rPr>
              <a:t>50% </a:t>
            </a:r>
            <a:r>
              <a:rPr lang="el-GR" sz="1100" dirty="0" smtClean="0">
                <a:solidFill>
                  <a:srgbClr val="000000"/>
                </a:solidFill>
                <a:latin typeface="Arial" panose="020B0604020202020204" pitchFamily="34" charset="0"/>
                <a:cs typeface="Arial" panose="020B0604020202020204" pitchFamily="34" charset="0"/>
                <a:sym typeface="Arial"/>
              </a:rPr>
              <a:t>απορρόφηση</a:t>
            </a:r>
          </a:p>
          <a:p>
            <a:pPr marL="228600" lvl="0" indent="-228600" algn="just">
              <a:lnSpc>
                <a:spcPct val="150000"/>
              </a:lnSpc>
              <a:buFont typeface="+mj-lt"/>
              <a:buAutoNum type="arabicPeriod"/>
            </a:pPr>
            <a:r>
              <a:rPr lang="el-GR" sz="1100" dirty="0" smtClean="0">
                <a:solidFill>
                  <a:srgbClr val="000000"/>
                </a:solidFill>
                <a:latin typeface="Arial" panose="020B0604020202020204" pitchFamily="34" charset="0"/>
                <a:cs typeface="Arial" panose="020B0604020202020204" pitchFamily="34" charset="0"/>
                <a:sym typeface="Arial"/>
              </a:rPr>
              <a:t>Για </a:t>
            </a:r>
            <a:r>
              <a:rPr lang="el-GR" sz="1100" dirty="0">
                <a:solidFill>
                  <a:srgbClr val="000000"/>
                </a:solidFill>
                <a:latin typeface="Arial" panose="020B0604020202020204" pitchFamily="34" charset="0"/>
                <a:cs typeface="Arial" panose="020B0604020202020204" pitchFamily="34" charset="0"/>
                <a:sym typeface="Arial"/>
              </a:rPr>
              <a:t>έργα τα οποία </a:t>
            </a:r>
            <a:r>
              <a:rPr lang="el-GR" sz="1100" dirty="0" smtClean="0">
                <a:solidFill>
                  <a:srgbClr val="000000"/>
                </a:solidFill>
                <a:latin typeface="Arial" panose="020B0604020202020204" pitchFamily="34" charset="0"/>
                <a:cs typeface="Arial" panose="020B0604020202020204" pitchFamily="34" charset="0"/>
                <a:sym typeface="Arial"/>
              </a:rPr>
              <a:t>είναι «Επενδύσεις</a:t>
            </a:r>
            <a:r>
              <a:rPr lang="el-GR" sz="1100" dirty="0">
                <a:solidFill>
                  <a:srgbClr val="000000"/>
                </a:solidFill>
                <a:latin typeface="Arial" panose="020B0604020202020204" pitchFamily="34" charset="0"/>
                <a:cs typeface="Arial" panose="020B0604020202020204" pitchFamily="34" charset="0"/>
                <a:sym typeface="Arial"/>
              </a:rPr>
              <a:t>», δεν </a:t>
            </a:r>
            <a:r>
              <a:rPr lang="el-GR" sz="1100" dirty="0" smtClean="0">
                <a:solidFill>
                  <a:srgbClr val="000000"/>
                </a:solidFill>
                <a:latin typeface="Arial" panose="020B0604020202020204" pitchFamily="34" charset="0"/>
                <a:cs typeface="Arial" panose="020B0604020202020204" pitchFamily="34" charset="0"/>
                <a:sym typeface="Arial"/>
              </a:rPr>
              <a:t>έχουν Ορόσημα και έχουν </a:t>
            </a:r>
            <a:r>
              <a:rPr lang="el-GR" sz="1100" dirty="0">
                <a:solidFill>
                  <a:srgbClr val="000000"/>
                </a:solidFill>
                <a:latin typeface="Arial" panose="020B0604020202020204" pitchFamily="34" charset="0"/>
                <a:cs typeface="Arial" panose="020B0604020202020204" pitchFamily="34" charset="0"/>
                <a:sym typeface="Arial"/>
              </a:rPr>
              <a:t>άνω του 50% απορρόφηση, </a:t>
            </a:r>
            <a:endParaRPr lang="el-GR" sz="1100" dirty="0" smtClean="0">
              <a:solidFill>
                <a:srgbClr val="000000"/>
              </a:solidFill>
              <a:latin typeface="Arial" panose="020B0604020202020204" pitchFamily="34" charset="0"/>
              <a:cs typeface="Arial" panose="020B0604020202020204" pitchFamily="34" charset="0"/>
              <a:sym typeface="Arial"/>
            </a:endParaRPr>
          </a:p>
          <a:p>
            <a:pPr marL="228600" lvl="0" indent="-228600" algn="just">
              <a:lnSpc>
                <a:spcPct val="150000"/>
              </a:lnSpc>
              <a:buFont typeface="+mj-lt"/>
              <a:buAutoNum type="arabicPeriod"/>
            </a:pPr>
            <a:r>
              <a:rPr lang="el-GR" sz="1100" dirty="0" smtClean="0">
                <a:solidFill>
                  <a:srgbClr val="000000"/>
                </a:solidFill>
                <a:latin typeface="Arial" panose="020B0604020202020204" pitchFamily="34" charset="0"/>
                <a:cs typeface="Arial" panose="020B0604020202020204" pitchFamily="34" charset="0"/>
                <a:sym typeface="Arial"/>
              </a:rPr>
              <a:t>Για έργα τα οποία έχουν </a:t>
            </a:r>
            <a:r>
              <a:rPr lang="el-GR" sz="1100" dirty="0">
                <a:solidFill>
                  <a:srgbClr val="000000"/>
                </a:solidFill>
                <a:latin typeface="Arial" panose="020B0604020202020204" pitchFamily="34" charset="0"/>
                <a:cs typeface="Arial" panose="020B0604020202020204" pitchFamily="34" charset="0"/>
                <a:sym typeface="Arial"/>
              </a:rPr>
              <a:t>μηδενικό ενταγμένο π/υ</a:t>
            </a:r>
            <a:r>
              <a:rPr lang="el-GR" sz="1100" dirty="0" smtClean="0">
                <a:solidFill>
                  <a:srgbClr val="000000"/>
                </a:solidFill>
                <a:latin typeface="Arial" panose="020B0604020202020204" pitchFamily="34" charset="0"/>
                <a:cs typeface="Arial" panose="020B0604020202020204" pitchFamily="34" charset="0"/>
                <a:sym typeface="Arial"/>
              </a:rPr>
              <a:t>, </a:t>
            </a:r>
            <a:endParaRPr lang="el-GR" sz="1100" dirty="0">
              <a:solidFill>
                <a:srgbClr val="000000"/>
              </a:solidFill>
              <a:latin typeface="Arial" panose="020B0604020202020204" pitchFamily="34" charset="0"/>
              <a:cs typeface="Arial" panose="020B0604020202020204" pitchFamily="34" charset="0"/>
              <a:sym typeface="Arial"/>
            </a:endParaRPr>
          </a:p>
          <a:p>
            <a:pPr marL="228600" lvl="0" indent="-228600" algn="just">
              <a:lnSpc>
                <a:spcPct val="150000"/>
              </a:lnSpc>
              <a:buFont typeface="+mj-lt"/>
              <a:buAutoNum type="arabicPeriod"/>
            </a:pPr>
            <a:r>
              <a:rPr lang="el-GR" sz="1100" dirty="0">
                <a:solidFill>
                  <a:srgbClr val="000000"/>
                </a:solidFill>
                <a:latin typeface="Arial" panose="020B0604020202020204" pitchFamily="34" charset="0"/>
                <a:cs typeface="Arial" panose="020B0604020202020204" pitchFamily="34" charset="0"/>
                <a:sym typeface="Arial"/>
              </a:rPr>
              <a:t>Για </a:t>
            </a:r>
            <a:r>
              <a:rPr lang="el-GR" sz="1100" dirty="0" smtClean="0">
                <a:solidFill>
                  <a:srgbClr val="000000"/>
                </a:solidFill>
                <a:latin typeface="Arial" panose="020B0604020202020204" pitchFamily="34" charset="0"/>
                <a:cs typeface="Arial" panose="020B0604020202020204" pitchFamily="34" charset="0"/>
                <a:sym typeface="Arial"/>
              </a:rPr>
              <a:t>έργα τα </a:t>
            </a:r>
            <a:r>
              <a:rPr lang="el-GR" sz="1100" dirty="0">
                <a:solidFill>
                  <a:srgbClr val="000000"/>
                </a:solidFill>
                <a:latin typeface="Arial" panose="020B0604020202020204" pitchFamily="34" charset="0"/>
                <a:cs typeface="Arial" panose="020B0604020202020204" pitchFamily="34" charset="0"/>
                <a:sym typeface="Arial"/>
              </a:rPr>
              <a:t>οποία </a:t>
            </a:r>
            <a:r>
              <a:rPr lang="el-GR" sz="1100" dirty="0" smtClean="0">
                <a:solidFill>
                  <a:srgbClr val="000000"/>
                </a:solidFill>
                <a:latin typeface="Arial" panose="020B0604020202020204" pitchFamily="34" charset="0"/>
                <a:cs typeface="Arial" panose="020B0604020202020204" pitchFamily="34" charset="0"/>
                <a:sym typeface="Arial"/>
              </a:rPr>
              <a:t>είναι «Μεταρρυθμίσεις</a:t>
            </a:r>
            <a:r>
              <a:rPr lang="el-GR" sz="1100" dirty="0">
                <a:solidFill>
                  <a:srgbClr val="000000"/>
                </a:solidFill>
                <a:latin typeface="Arial" panose="020B0604020202020204" pitchFamily="34" charset="0"/>
                <a:cs typeface="Arial" panose="020B0604020202020204" pitchFamily="34" charset="0"/>
                <a:sym typeface="Arial"/>
              </a:rPr>
              <a:t>», εφόσον έχουν επιτύχει τα </a:t>
            </a:r>
            <a:r>
              <a:rPr lang="el-GR" sz="1100" dirty="0" smtClean="0">
                <a:solidFill>
                  <a:srgbClr val="000000"/>
                </a:solidFill>
                <a:latin typeface="Arial" panose="020B0604020202020204" pitchFamily="34" charset="0"/>
                <a:cs typeface="Arial" panose="020B0604020202020204" pitchFamily="34" charset="0"/>
                <a:sym typeface="Arial"/>
              </a:rPr>
              <a:t>Ορόσημα και </a:t>
            </a:r>
            <a:r>
              <a:rPr lang="el-GR" sz="1100" dirty="0">
                <a:solidFill>
                  <a:srgbClr val="000000"/>
                </a:solidFill>
                <a:latin typeface="Arial" panose="020B0604020202020204" pitchFamily="34" charset="0"/>
                <a:cs typeface="Arial" panose="020B0604020202020204" pitchFamily="34" charset="0"/>
                <a:sym typeface="Arial"/>
              </a:rPr>
              <a:t>έχουν </a:t>
            </a:r>
            <a:r>
              <a:rPr lang="el-GR" sz="1100" dirty="0" smtClean="0">
                <a:solidFill>
                  <a:srgbClr val="000000"/>
                </a:solidFill>
                <a:latin typeface="Arial" panose="020B0604020202020204" pitchFamily="34" charset="0"/>
                <a:cs typeface="Arial" panose="020B0604020202020204" pitchFamily="34" charset="0"/>
                <a:sym typeface="Arial"/>
              </a:rPr>
              <a:t>κάτω του </a:t>
            </a:r>
            <a:r>
              <a:rPr lang="el-GR" sz="1100" dirty="0">
                <a:solidFill>
                  <a:srgbClr val="000000"/>
                </a:solidFill>
                <a:latin typeface="Arial" panose="020B0604020202020204" pitchFamily="34" charset="0"/>
                <a:cs typeface="Arial" panose="020B0604020202020204" pitchFamily="34" charset="0"/>
                <a:sym typeface="Arial"/>
              </a:rPr>
              <a:t>50% </a:t>
            </a:r>
            <a:r>
              <a:rPr lang="el-GR" sz="1100" dirty="0" smtClean="0">
                <a:solidFill>
                  <a:srgbClr val="000000"/>
                </a:solidFill>
                <a:latin typeface="Arial" panose="020B0604020202020204" pitchFamily="34" charset="0"/>
                <a:cs typeface="Arial" panose="020B0604020202020204" pitchFamily="34" charset="0"/>
                <a:sym typeface="Arial"/>
              </a:rPr>
              <a:t>απορρόφηση. </a:t>
            </a: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12</a:t>
            </a:fld>
            <a:endParaRPr/>
          </a:p>
        </p:txBody>
      </p:sp>
    </p:spTree>
    <p:extLst>
      <p:ext uri="{BB962C8B-B14F-4D97-AF65-F5344CB8AC3E}">
        <p14:creationId xmlns:p14="http://schemas.microsoft.com/office/powerpoint/2010/main" val="78350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5"/>
            <a:ext cx="11220600" cy="5970959"/>
          </a:xfrm>
          <a:prstGeom prst="rect">
            <a:avLst/>
          </a:prstGeom>
          <a:noFill/>
          <a:ln>
            <a:noFill/>
          </a:ln>
        </p:spPr>
        <p:txBody>
          <a:bodyPr spcFirstLastPara="1" wrap="square" lIns="91425" tIns="45700" rIns="91425" bIns="45700" anchor="t" anchorCtr="0">
            <a:noAutofit/>
          </a:bodyPr>
          <a:lstStyle/>
          <a:p>
            <a:pPr lvl="0" algn="ctr"/>
            <a:r>
              <a:rPr lang="el-GR" sz="1600" b="1" dirty="0">
                <a:solidFill>
                  <a:srgbClr val="0070C0"/>
                </a:solidFill>
                <a:ea typeface="Calibri"/>
                <a:cs typeface="Calibri"/>
                <a:sym typeface="Calibri"/>
              </a:rPr>
              <a:t>Β. Σύστημα Κινήτρων και Ανταμοιβής Υπαλλήλων που εμπλέκονται </a:t>
            </a:r>
          </a:p>
          <a:p>
            <a:pPr lvl="0" algn="ctr"/>
            <a:r>
              <a:rPr lang="el-GR" sz="1600" b="1" dirty="0">
                <a:solidFill>
                  <a:srgbClr val="0070C0"/>
                </a:solidFill>
                <a:ea typeface="Calibri"/>
                <a:cs typeface="Calibri"/>
                <a:sym typeface="Calibri"/>
              </a:rPr>
              <a:t>σε έργα του Εθνικού Σχεδίου Ανάκαμψης και Ανθεκτικότητας «Ελλάδα 2.0» (άρθρο 24, ν.4940/2022) </a:t>
            </a:r>
            <a:endParaRPr lang="el-GR" sz="1600" dirty="0"/>
          </a:p>
          <a:p>
            <a:pPr lvl="0"/>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lang="el-GR" sz="1600" b="1" i="0"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l-GR" sz="1600" b="1" i="0" u="none" strike="noStrike" cap="none" dirty="0" smtClean="0">
                <a:solidFill>
                  <a:srgbClr val="0070C0"/>
                </a:solidFill>
                <a:latin typeface="Arial" panose="020B0604020202020204" pitchFamily="34" charset="0"/>
                <a:ea typeface="Arial"/>
                <a:cs typeface="Arial" panose="020B0604020202020204" pitchFamily="34" charset="0"/>
                <a:sym typeface="Arial"/>
              </a:rPr>
              <a:t>Διαδικασία υπολογισμού και καταβολής της ανταμοιβής </a:t>
            </a:r>
            <a:endParaRPr lang="el-GR" sz="1600" b="1" dirty="0" smtClean="0">
              <a:solidFill>
                <a:srgbClr val="0070C0"/>
              </a:solidFill>
              <a:latin typeface="Arial" panose="020B0604020202020204" pitchFamily="34" charset="0"/>
              <a:ea typeface="Arial"/>
              <a:cs typeface="Arial" panose="020B0604020202020204" pitchFamily="34" charset="0"/>
              <a:sym typeface="Arial"/>
            </a:endParaRPr>
          </a:p>
          <a:p>
            <a:pPr algn="just">
              <a:lnSpc>
                <a:spcPct val="150000"/>
              </a:lnSpc>
            </a:pPr>
            <a:endParaRPr lang="el-GR" sz="1200" dirty="0">
              <a:solidFill>
                <a:srgbClr val="000000"/>
              </a:solidFill>
              <a:latin typeface="Arial" panose="020B0604020202020204" pitchFamily="34" charset="0"/>
              <a:cs typeface="Arial" panose="020B0604020202020204" pitchFamily="34" charset="0"/>
              <a:sym typeface="Arial"/>
            </a:endParaRPr>
          </a:p>
          <a:p>
            <a:pPr marL="171450" indent="-171450" algn="just">
              <a:lnSpc>
                <a:spcPct val="150000"/>
              </a:lnSpc>
              <a:buFont typeface="Wingdings" panose="05000000000000000000" pitchFamily="2" charset="2"/>
              <a:buChar char="ü"/>
            </a:pPr>
            <a:r>
              <a:rPr lang="el-GR" sz="1300" dirty="0" smtClean="0">
                <a:solidFill>
                  <a:srgbClr val="000000"/>
                </a:solidFill>
                <a:latin typeface="Arial" panose="020B0604020202020204" pitchFamily="34" charset="0"/>
                <a:cs typeface="Arial" panose="020B0604020202020204" pitchFamily="34" charset="0"/>
                <a:sym typeface="Arial"/>
              </a:rPr>
              <a:t>Βεβαιώσεις επίτευξης οροσήμων δίδονται από </a:t>
            </a:r>
            <a:r>
              <a:rPr lang="el-GR" sz="1300" b="1" dirty="0" smtClean="0">
                <a:solidFill>
                  <a:srgbClr val="000000"/>
                </a:solidFill>
                <a:latin typeface="Arial" panose="020B0604020202020204" pitchFamily="34" charset="0"/>
                <a:cs typeface="Arial" panose="020B0604020202020204" pitchFamily="34" charset="0"/>
                <a:sym typeface="Arial"/>
              </a:rPr>
              <a:t>Γενική Γραμματεία Συντονισμού </a:t>
            </a:r>
            <a:r>
              <a:rPr lang="el-GR" sz="1300" dirty="0" smtClean="0">
                <a:solidFill>
                  <a:srgbClr val="000000"/>
                </a:solidFill>
                <a:latin typeface="Arial" panose="020B0604020202020204" pitchFamily="34" charset="0"/>
                <a:cs typeface="Arial" panose="020B0604020202020204" pitchFamily="34" charset="0"/>
                <a:sym typeface="Arial"/>
              </a:rPr>
              <a:t>και </a:t>
            </a:r>
            <a:r>
              <a:rPr lang="el-GR" sz="1300" b="1" dirty="0" smtClean="0">
                <a:solidFill>
                  <a:srgbClr val="000000"/>
                </a:solidFill>
                <a:latin typeface="Arial" panose="020B0604020202020204" pitchFamily="34" charset="0"/>
                <a:cs typeface="Arial" panose="020B0604020202020204" pitchFamily="34" charset="0"/>
                <a:sym typeface="Arial"/>
              </a:rPr>
              <a:t>ΕΥΣΤΑ</a:t>
            </a:r>
          </a:p>
          <a:p>
            <a:pPr marL="171450" lvl="0" indent="-171450" algn="just">
              <a:lnSpc>
                <a:spcPct val="150000"/>
              </a:lnSpc>
              <a:buFont typeface="Wingdings" panose="05000000000000000000" pitchFamily="2" charset="2"/>
              <a:buChar char="ü"/>
            </a:pPr>
            <a:r>
              <a:rPr lang="el-GR" sz="1300" dirty="0" smtClean="0">
                <a:solidFill>
                  <a:srgbClr val="000000"/>
                </a:solidFill>
                <a:latin typeface="Arial" panose="020B0604020202020204" pitchFamily="34" charset="0"/>
                <a:cs typeface="Arial" panose="020B0604020202020204" pitchFamily="34" charset="0"/>
                <a:sym typeface="Arial"/>
              </a:rPr>
              <a:t>Τα απαιτούμενα στοιχεία παρέχονται από την </a:t>
            </a:r>
            <a:r>
              <a:rPr lang="el-GR" sz="1300" b="1" dirty="0" smtClean="0">
                <a:solidFill>
                  <a:srgbClr val="000000"/>
                </a:solidFill>
                <a:latin typeface="Arial" panose="020B0604020202020204" pitchFamily="34" charset="0"/>
                <a:cs typeface="Arial" panose="020B0604020202020204" pitchFamily="34" charset="0"/>
                <a:sym typeface="Arial"/>
              </a:rPr>
              <a:t>ΕΥΣΤΑ</a:t>
            </a:r>
            <a:r>
              <a:rPr lang="el-GR" sz="1300" dirty="0" smtClean="0">
                <a:solidFill>
                  <a:srgbClr val="000000"/>
                </a:solidFill>
                <a:latin typeface="Arial" panose="020B0604020202020204" pitchFamily="34" charset="0"/>
                <a:cs typeface="Arial" panose="020B0604020202020204" pitchFamily="34" charset="0"/>
                <a:sym typeface="Arial"/>
              </a:rPr>
              <a:t> στο Υπουργείο Εσωτερικών κατόπιν εξαγωγής από το ΟΠΣ και </a:t>
            </a:r>
            <a:r>
              <a:rPr lang="el-GR" sz="1300" dirty="0" err="1" smtClean="0">
                <a:solidFill>
                  <a:srgbClr val="000000"/>
                </a:solidFill>
                <a:latin typeface="Arial" panose="020B0604020202020204" pitchFamily="34" charset="0"/>
                <a:cs typeface="Arial" panose="020B0604020202020204" pitchFamily="34" charset="0"/>
                <a:sym typeface="Arial"/>
              </a:rPr>
              <a:t>διαλειτουργικότητας</a:t>
            </a:r>
            <a:r>
              <a:rPr lang="el-GR" sz="1300" dirty="0" smtClean="0">
                <a:solidFill>
                  <a:srgbClr val="000000"/>
                </a:solidFill>
                <a:latin typeface="Arial" panose="020B0604020202020204" pitchFamily="34" charset="0"/>
                <a:cs typeface="Arial" panose="020B0604020202020204" pitchFamily="34" charset="0"/>
                <a:sym typeface="Arial"/>
              </a:rPr>
              <a:t> με το </a:t>
            </a:r>
            <a:r>
              <a:rPr lang="en-US" sz="1300" dirty="0" smtClean="0">
                <a:solidFill>
                  <a:srgbClr val="000000"/>
                </a:solidFill>
                <a:latin typeface="Arial" panose="020B0604020202020204" pitchFamily="34" charset="0"/>
                <a:cs typeface="Arial" panose="020B0604020202020204" pitchFamily="34" charset="0"/>
                <a:sym typeface="Arial"/>
              </a:rPr>
              <a:t>e-</a:t>
            </a:r>
            <a:r>
              <a:rPr lang="en-US" sz="1300" dirty="0" err="1" smtClean="0">
                <a:solidFill>
                  <a:srgbClr val="000000"/>
                </a:solidFill>
                <a:latin typeface="Arial" panose="020B0604020202020204" pitchFamily="34" charset="0"/>
                <a:cs typeface="Arial" panose="020B0604020202020204" pitchFamily="34" charset="0"/>
                <a:sym typeface="Arial"/>
              </a:rPr>
              <a:t>pde</a:t>
            </a:r>
            <a:endParaRPr lang="en-US" sz="1300" dirty="0" smtClean="0">
              <a:solidFill>
                <a:srgbClr val="000000"/>
              </a:solidFill>
              <a:latin typeface="Arial" panose="020B0604020202020204" pitchFamily="34" charset="0"/>
              <a:cs typeface="Arial" panose="020B0604020202020204" pitchFamily="34" charset="0"/>
              <a:sym typeface="Arial"/>
            </a:endParaRPr>
          </a:p>
          <a:p>
            <a:pPr marL="171450" lvl="0" indent="-171450" algn="just">
              <a:lnSpc>
                <a:spcPct val="150000"/>
              </a:lnSpc>
              <a:buFont typeface="Wingdings" panose="05000000000000000000" pitchFamily="2" charset="2"/>
              <a:buChar char="ü"/>
            </a:pPr>
            <a:r>
              <a:rPr lang="el-GR" sz="1300" dirty="0" smtClean="0">
                <a:solidFill>
                  <a:srgbClr val="000000"/>
                </a:solidFill>
                <a:latin typeface="Arial" panose="020B0604020202020204" pitchFamily="34" charset="0"/>
                <a:cs typeface="Arial" panose="020B0604020202020204" pitchFamily="34" charset="0"/>
                <a:sym typeface="Arial"/>
              </a:rPr>
              <a:t>Ο υπολογισμός διενεργείται </a:t>
            </a:r>
            <a:r>
              <a:rPr lang="el-GR" sz="1300" dirty="0">
                <a:solidFill>
                  <a:srgbClr val="000000"/>
                </a:solidFill>
                <a:latin typeface="Arial" panose="020B0604020202020204" pitchFamily="34" charset="0"/>
                <a:cs typeface="Arial" panose="020B0604020202020204" pitchFamily="34" charset="0"/>
                <a:sym typeface="Arial"/>
              </a:rPr>
              <a:t>σε επίπεδο </a:t>
            </a:r>
            <a:r>
              <a:rPr lang="el-GR" sz="1300" u="sng" dirty="0">
                <a:solidFill>
                  <a:srgbClr val="000000"/>
                </a:solidFill>
                <a:latin typeface="Arial" panose="020B0604020202020204" pitchFamily="34" charset="0"/>
                <a:cs typeface="Arial" panose="020B0604020202020204" pitchFamily="34" charset="0"/>
                <a:sym typeface="Arial"/>
              </a:rPr>
              <a:t>Έργου</a:t>
            </a:r>
            <a:r>
              <a:rPr lang="el-GR" sz="1300" dirty="0">
                <a:solidFill>
                  <a:srgbClr val="000000"/>
                </a:solidFill>
                <a:latin typeface="Arial" panose="020B0604020202020204" pitchFamily="34" charset="0"/>
                <a:cs typeface="Arial" panose="020B0604020202020204" pitchFamily="34" charset="0"/>
                <a:sym typeface="Arial"/>
              </a:rPr>
              <a:t> </a:t>
            </a:r>
            <a:r>
              <a:rPr lang="el-GR" sz="1300" dirty="0" smtClean="0">
                <a:solidFill>
                  <a:srgbClr val="000000"/>
                </a:solidFill>
                <a:latin typeface="Arial" panose="020B0604020202020204" pitchFamily="34" charset="0"/>
                <a:cs typeface="Arial" panose="020B0604020202020204" pitchFamily="34" charset="0"/>
                <a:sym typeface="Arial"/>
              </a:rPr>
              <a:t>-όπως </a:t>
            </a:r>
            <a:r>
              <a:rPr lang="el-GR" sz="1300" dirty="0">
                <a:solidFill>
                  <a:srgbClr val="000000"/>
                </a:solidFill>
                <a:latin typeface="Arial" panose="020B0604020202020204" pitchFamily="34" charset="0"/>
                <a:cs typeface="Arial" panose="020B0604020202020204" pitchFamily="34" charset="0"/>
                <a:sym typeface="Arial"/>
              </a:rPr>
              <a:t>έχει καταχωρηθεί στο ΟΠΣ του Ταμείου </a:t>
            </a:r>
            <a:r>
              <a:rPr lang="el-GR" sz="1300" dirty="0" smtClean="0">
                <a:solidFill>
                  <a:srgbClr val="000000"/>
                </a:solidFill>
                <a:latin typeface="Arial" panose="020B0604020202020204" pitchFamily="34" charset="0"/>
                <a:cs typeface="Arial" panose="020B0604020202020204" pitchFamily="34" charset="0"/>
                <a:sym typeface="Arial"/>
              </a:rPr>
              <a:t>Ανάκαμψης- </a:t>
            </a:r>
            <a:r>
              <a:rPr lang="el-GR" sz="1300" dirty="0">
                <a:solidFill>
                  <a:srgbClr val="000000"/>
                </a:solidFill>
                <a:latin typeface="Arial" panose="020B0604020202020204" pitchFamily="34" charset="0"/>
                <a:cs typeface="Arial" panose="020B0604020202020204" pitchFamily="34" charset="0"/>
                <a:sym typeface="Arial"/>
              </a:rPr>
              <a:t>ανά </a:t>
            </a:r>
            <a:r>
              <a:rPr lang="el-GR" sz="1300" b="1" dirty="0">
                <a:solidFill>
                  <a:srgbClr val="000000"/>
                </a:solidFill>
                <a:latin typeface="Arial" panose="020B0604020202020204" pitchFamily="34" charset="0"/>
                <a:cs typeface="Arial" panose="020B0604020202020204" pitchFamily="34" charset="0"/>
                <a:sym typeface="Arial"/>
              </a:rPr>
              <a:t>Φορέα </a:t>
            </a:r>
            <a:r>
              <a:rPr lang="el-GR" sz="1300" b="1" dirty="0" smtClean="0">
                <a:solidFill>
                  <a:srgbClr val="000000"/>
                </a:solidFill>
                <a:latin typeface="Arial" panose="020B0604020202020204" pitchFamily="34" charset="0"/>
                <a:cs typeface="Arial" panose="020B0604020202020204" pitchFamily="34" charset="0"/>
                <a:sym typeface="Arial"/>
              </a:rPr>
              <a:t>Ευθύνης</a:t>
            </a:r>
          </a:p>
          <a:p>
            <a:pPr marL="171450" lvl="0" indent="-171450" algn="just">
              <a:lnSpc>
                <a:spcPct val="150000"/>
              </a:lnSpc>
              <a:buFont typeface="Wingdings" panose="05000000000000000000" pitchFamily="2" charset="2"/>
              <a:buChar char="ü"/>
            </a:pPr>
            <a:r>
              <a:rPr lang="el-GR" sz="1300" dirty="0" smtClean="0">
                <a:solidFill>
                  <a:srgbClr val="000000"/>
                </a:solidFill>
                <a:latin typeface="Arial" panose="020B0604020202020204" pitchFamily="34" charset="0"/>
                <a:cs typeface="Arial" panose="020B0604020202020204" pitchFamily="34" charset="0"/>
                <a:sym typeface="Arial"/>
              </a:rPr>
              <a:t>Η καταβολή της ανταμοιβής διενεργείται από τη </a:t>
            </a:r>
            <a:r>
              <a:rPr lang="el-GR" sz="1300" b="1" dirty="0" smtClean="0">
                <a:solidFill>
                  <a:srgbClr val="000000"/>
                </a:solidFill>
                <a:latin typeface="Arial" panose="020B0604020202020204" pitchFamily="34" charset="0"/>
                <a:cs typeface="Arial" panose="020B0604020202020204" pitchFamily="34" charset="0"/>
                <a:sym typeface="Arial"/>
              </a:rPr>
              <a:t>Γενική Διεύθυνση Οικονομικών και Διοικητικών Υπηρεσιών </a:t>
            </a:r>
            <a:r>
              <a:rPr lang="el-GR" sz="1300" dirty="0" smtClean="0">
                <a:solidFill>
                  <a:srgbClr val="000000"/>
                </a:solidFill>
                <a:latin typeface="Arial" panose="020B0604020202020204" pitchFamily="34" charset="0"/>
                <a:cs typeface="Arial" panose="020B0604020202020204" pitchFamily="34" charset="0"/>
                <a:sym typeface="Arial"/>
              </a:rPr>
              <a:t>του</a:t>
            </a:r>
            <a:r>
              <a:rPr lang="el-GR" sz="1300" b="1" dirty="0" smtClean="0">
                <a:solidFill>
                  <a:srgbClr val="000000"/>
                </a:solidFill>
                <a:latin typeface="Arial" panose="020B0604020202020204" pitchFamily="34" charset="0"/>
                <a:cs typeface="Arial" panose="020B0604020202020204" pitchFamily="34" charset="0"/>
                <a:sym typeface="Arial"/>
              </a:rPr>
              <a:t> Υπουργείου Εσωτερικών</a:t>
            </a:r>
            <a:r>
              <a:rPr lang="el-GR" sz="1300" dirty="0" smtClean="0">
                <a:solidFill>
                  <a:srgbClr val="000000"/>
                </a:solidFill>
                <a:latin typeface="Arial" panose="020B0604020202020204" pitchFamily="34" charset="0"/>
                <a:cs typeface="Arial" panose="020B0604020202020204" pitchFamily="34" charset="0"/>
                <a:sym typeface="Arial"/>
              </a:rPr>
              <a:t>: </a:t>
            </a:r>
          </a:p>
          <a:p>
            <a:pPr marL="628650" lvl="1" indent="-171450" algn="just">
              <a:lnSpc>
                <a:spcPct val="150000"/>
              </a:lnSpc>
              <a:buFont typeface="Courier New" panose="02070309020205020404" pitchFamily="49" charset="0"/>
              <a:buChar char="o"/>
            </a:pPr>
            <a:r>
              <a:rPr lang="el-GR" sz="1300" dirty="0" smtClean="0">
                <a:solidFill>
                  <a:srgbClr val="000000"/>
                </a:solidFill>
                <a:latin typeface="Arial" panose="020B0604020202020204" pitchFamily="34" charset="0"/>
                <a:cs typeface="Arial" panose="020B0604020202020204" pitchFamily="34" charset="0"/>
                <a:sym typeface="Arial"/>
              </a:rPr>
              <a:t>για </a:t>
            </a:r>
            <a:r>
              <a:rPr lang="el-GR" sz="1300" dirty="0">
                <a:solidFill>
                  <a:srgbClr val="000000"/>
                </a:solidFill>
                <a:latin typeface="Arial" panose="020B0604020202020204" pitchFamily="34" charset="0"/>
                <a:cs typeface="Arial" panose="020B0604020202020204" pitchFamily="34" charset="0"/>
                <a:sym typeface="Arial"/>
              </a:rPr>
              <a:t>τους υπαλλήλους των φορέων της Κεντρικής Διοίκησης αρμόδια υπηρεσία για την πληρωμή είναι η Γενική Διεύθυνση Οικονομικών και Διοικητικών Υπηρεσιών του Υπουργείου </a:t>
            </a:r>
            <a:r>
              <a:rPr lang="el-GR" sz="1300" dirty="0" smtClean="0">
                <a:solidFill>
                  <a:srgbClr val="000000"/>
                </a:solidFill>
                <a:latin typeface="Arial" panose="020B0604020202020204" pitchFamily="34" charset="0"/>
                <a:cs typeface="Arial" panose="020B0604020202020204" pitchFamily="34" charset="0"/>
                <a:sym typeface="Arial"/>
              </a:rPr>
              <a:t>Εσωτερικών.</a:t>
            </a:r>
            <a:endParaRPr lang="el-GR" sz="1300" dirty="0">
              <a:solidFill>
                <a:srgbClr val="000000"/>
              </a:solidFill>
              <a:latin typeface="Arial" panose="020B0604020202020204" pitchFamily="34" charset="0"/>
              <a:cs typeface="Arial" panose="020B0604020202020204" pitchFamily="34" charset="0"/>
              <a:sym typeface="Arial"/>
            </a:endParaRPr>
          </a:p>
          <a:p>
            <a:pPr marL="628650" lvl="1" indent="-171450" algn="just">
              <a:lnSpc>
                <a:spcPct val="150000"/>
              </a:lnSpc>
              <a:buFont typeface="Courier New" panose="02070309020205020404" pitchFamily="49" charset="0"/>
              <a:buChar char="o"/>
            </a:pPr>
            <a:r>
              <a:rPr lang="el-GR" sz="1300" dirty="0" smtClean="0">
                <a:solidFill>
                  <a:srgbClr val="000000"/>
                </a:solidFill>
                <a:latin typeface="Arial" panose="020B0604020202020204" pitchFamily="34" charset="0"/>
                <a:cs typeface="Arial" panose="020B0604020202020204" pitchFamily="34" charset="0"/>
                <a:sym typeface="Arial"/>
              </a:rPr>
              <a:t>για </a:t>
            </a:r>
            <a:r>
              <a:rPr lang="el-GR" sz="1300" dirty="0">
                <a:solidFill>
                  <a:srgbClr val="000000"/>
                </a:solidFill>
                <a:latin typeface="Arial" panose="020B0604020202020204" pitchFamily="34" charset="0"/>
                <a:cs typeface="Arial" panose="020B0604020202020204" pitchFamily="34" charset="0"/>
                <a:sym typeface="Arial"/>
              </a:rPr>
              <a:t>τους υπαλλήλους των </a:t>
            </a:r>
            <a:r>
              <a:rPr lang="el-GR" sz="1300" dirty="0" smtClean="0">
                <a:solidFill>
                  <a:srgbClr val="000000"/>
                </a:solidFill>
                <a:latin typeface="Arial" panose="020B0604020202020204" pitchFamily="34" charset="0"/>
                <a:cs typeface="Arial" panose="020B0604020202020204" pitchFamily="34" charset="0"/>
                <a:sym typeface="Arial"/>
              </a:rPr>
              <a:t>νομικών </a:t>
            </a:r>
            <a:r>
              <a:rPr lang="el-GR" sz="1300" dirty="0">
                <a:solidFill>
                  <a:srgbClr val="000000"/>
                </a:solidFill>
                <a:latin typeface="Arial" panose="020B0604020202020204" pitchFamily="34" charset="0"/>
                <a:cs typeface="Arial" panose="020B0604020202020204" pitchFamily="34" charset="0"/>
                <a:sym typeface="Arial"/>
              </a:rPr>
              <a:t>προσώπων (ΝΠ), φορέων </a:t>
            </a:r>
            <a:r>
              <a:rPr lang="el-GR" sz="1300" dirty="0" smtClean="0">
                <a:solidFill>
                  <a:srgbClr val="000000"/>
                </a:solidFill>
                <a:latin typeface="Arial" panose="020B0604020202020204" pitchFamily="34" charset="0"/>
                <a:cs typeface="Arial" panose="020B0604020202020204" pitchFamily="34" charset="0"/>
                <a:sym typeface="Arial"/>
              </a:rPr>
              <a:t>της </a:t>
            </a:r>
            <a:r>
              <a:rPr lang="el-GR" sz="1300" dirty="0">
                <a:solidFill>
                  <a:srgbClr val="000000"/>
                </a:solidFill>
                <a:latin typeface="Arial" panose="020B0604020202020204" pitchFamily="34" charset="0"/>
                <a:cs typeface="Arial" panose="020B0604020202020204" pitchFamily="34" charset="0"/>
                <a:sym typeface="Arial"/>
              </a:rPr>
              <a:t>Γενικής Κυβέρνησης, </a:t>
            </a:r>
            <a:r>
              <a:rPr lang="el-GR" sz="1300" dirty="0" smtClean="0">
                <a:solidFill>
                  <a:srgbClr val="000000"/>
                </a:solidFill>
                <a:latin typeface="Arial" panose="020B0604020202020204" pitchFamily="34" charset="0"/>
                <a:cs typeface="Arial" panose="020B0604020202020204" pitchFamily="34" charset="0"/>
                <a:sym typeface="Arial"/>
              </a:rPr>
              <a:t>ορίζονται </a:t>
            </a:r>
            <a:r>
              <a:rPr lang="el-GR" sz="1300" dirty="0">
                <a:solidFill>
                  <a:srgbClr val="000000"/>
                </a:solidFill>
                <a:latin typeface="Arial" panose="020B0604020202020204" pitchFamily="34" charset="0"/>
                <a:cs typeface="Arial" panose="020B0604020202020204" pitchFamily="34" charset="0"/>
                <a:sym typeface="Arial"/>
              </a:rPr>
              <a:t>τα ίδια τα </a:t>
            </a:r>
            <a:r>
              <a:rPr lang="el-GR" sz="1300" dirty="0" smtClean="0">
                <a:solidFill>
                  <a:srgbClr val="000000"/>
                </a:solidFill>
                <a:latin typeface="Arial" panose="020B0604020202020204" pitchFamily="34" charset="0"/>
                <a:cs typeface="Arial" panose="020B0604020202020204" pitchFamily="34" charset="0"/>
                <a:sym typeface="Arial"/>
              </a:rPr>
              <a:t>ΝΠ </a:t>
            </a:r>
            <a:r>
              <a:rPr lang="el-GR" sz="1300" dirty="0">
                <a:solidFill>
                  <a:srgbClr val="000000"/>
                </a:solidFill>
                <a:latin typeface="Arial" panose="020B0604020202020204" pitchFamily="34" charset="0"/>
                <a:cs typeface="Arial" panose="020B0604020202020204" pitchFamily="34" charset="0"/>
                <a:sym typeface="Arial"/>
              </a:rPr>
              <a:t>εκ παραλλήλου υπόλογοι - διαχειριστές του έργου από </a:t>
            </a:r>
            <a:r>
              <a:rPr lang="el-GR" sz="1300" dirty="0" smtClean="0">
                <a:solidFill>
                  <a:srgbClr val="000000"/>
                </a:solidFill>
                <a:latin typeface="Arial" panose="020B0604020202020204" pitchFamily="34" charset="0"/>
                <a:cs typeface="Arial" panose="020B0604020202020204" pitchFamily="34" charset="0"/>
                <a:sym typeface="Arial"/>
              </a:rPr>
              <a:t>τη ΓΔΟΔΥ του Υπουργείου Εσωτερικών και είναι </a:t>
            </a:r>
            <a:r>
              <a:rPr lang="el-GR" sz="1300" dirty="0">
                <a:solidFill>
                  <a:srgbClr val="000000"/>
                </a:solidFill>
                <a:latin typeface="Arial" panose="020B0604020202020204" pitchFamily="34" charset="0"/>
                <a:cs typeface="Arial" panose="020B0604020202020204" pitchFamily="34" charset="0"/>
                <a:sym typeface="Arial"/>
              </a:rPr>
              <a:t>τα ίδια </a:t>
            </a:r>
            <a:r>
              <a:rPr lang="el-GR" sz="1300" dirty="0" smtClean="0">
                <a:solidFill>
                  <a:srgbClr val="000000"/>
                </a:solidFill>
                <a:latin typeface="Arial" panose="020B0604020202020204" pitchFamily="34" charset="0"/>
                <a:cs typeface="Arial" panose="020B0604020202020204" pitchFamily="34" charset="0"/>
                <a:sym typeface="Arial"/>
              </a:rPr>
              <a:t>αρμόδια </a:t>
            </a:r>
            <a:r>
              <a:rPr lang="el-GR" sz="1300" dirty="0">
                <a:solidFill>
                  <a:srgbClr val="000000"/>
                </a:solidFill>
                <a:latin typeface="Arial" panose="020B0604020202020204" pitchFamily="34" charset="0"/>
                <a:cs typeface="Arial" panose="020B0604020202020204" pitchFamily="34" charset="0"/>
                <a:sym typeface="Arial"/>
              </a:rPr>
              <a:t>για την πληρωμή </a:t>
            </a:r>
            <a:r>
              <a:rPr lang="el-GR" sz="1300" dirty="0" smtClean="0">
                <a:solidFill>
                  <a:srgbClr val="000000"/>
                </a:solidFill>
                <a:latin typeface="Arial" panose="020B0604020202020204" pitchFamily="34" charset="0"/>
                <a:cs typeface="Arial" panose="020B0604020202020204" pitchFamily="34" charset="0"/>
                <a:sym typeface="Arial"/>
              </a:rPr>
              <a:t>τους</a:t>
            </a:r>
            <a:endParaRPr lang="el-GR" sz="1300" dirty="0">
              <a:solidFill>
                <a:srgbClr val="000000"/>
              </a:solidFill>
              <a:latin typeface="Arial" panose="020B0604020202020204" pitchFamily="34" charset="0"/>
              <a:cs typeface="Arial" panose="020B0604020202020204" pitchFamily="34" charset="0"/>
              <a:sym typeface="Arial"/>
            </a:endParaRPr>
          </a:p>
          <a:p>
            <a:pPr marL="171450" lvl="0" indent="-171450" algn="just">
              <a:buFont typeface="Wingdings" panose="05000000000000000000" pitchFamily="2" charset="2"/>
              <a:buChar char="ü"/>
            </a:pPr>
            <a:endParaRPr lang="el-GR" sz="1200" dirty="0">
              <a:solidFill>
                <a:srgbClr val="000000"/>
              </a:solidFill>
              <a:latin typeface="Arial" panose="020B0604020202020204" pitchFamily="34" charset="0"/>
              <a:cs typeface="Arial" panose="020B0604020202020204" pitchFamily="34" charset="0"/>
              <a:sym typeface="Arial"/>
            </a:endParaRPr>
          </a:p>
          <a:p>
            <a:pPr lvl="0" algn="just"/>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13</a:t>
            </a:fld>
            <a:endParaRPr/>
          </a:p>
        </p:txBody>
      </p:sp>
    </p:spTree>
    <p:extLst>
      <p:ext uri="{BB962C8B-B14F-4D97-AF65-F5344CB8AC3E}">
        <p14:creationId xmlns:p14="http://schemas.microsoft.com/office/powerpoint/2010/main" val="168947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lvl="0" algn="ctr"/>
            <a:r>
              <a:rPr lang="el-GR" sz="1600" b="1" dirty="0">
                <a:solidFill>
                  <a:srgbClr val="0070C0"/>
                </a:solidFill>
                <a:ea typeface="Calibri"/>
                <a:cs typeface="Calibri"/>
                <a:sym typeface="Calibri"/>
              </a:rPr>
              <a:t>Β. Σύστημα Κινήτρων και Ανταμοιβής Υπαλλήλων που εμπλέκονται </a:t>
            </a:r>
          </a:p>
          <a:p>
            <a:pPr lvl="0" algn="ctr"/>
            <a:r>
              <a:rPr lang="el-GR" sz="1600" b="1" dirty="0">
                <a:solidFill>
                  <a:srgbClr val="0070C0"/>
                </a:solidFill>
                <a:ea typeface="Calibri"/>
                <a:cs typeface="Calibri"/>
                <a:sym typeface="Calibri"/>
              </a:rPr>
              <a:t>σε έργα του Εθνικού Σχεδίου Ανάκαμψης και Ανθεκτικότητας «Ελλάδα 2.0» (άρθρο 24, ν.4940/2022) </a:t>
            </a:r>
            <a:endParaRPr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lang="en-US" sz="1400" b="1" i="1"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lvl="0" algn="just"/>
            <a:r>
              <a:rPr lang="el-GR" sz="1200" b="1" dirty="0" smtClean="0">
                <a:solidFill>
                  <a:srgbClr val="0070C0"/>
                </a:solidFill>
                <a:latin typeface="Arial" panose="020B0604020202020204" pitchFamily="34" charset="0"/>
                <a:cs typeface="Arial" panose="020B0604020202020204" pitchFamily="34" charset="0"/>
                <a:sym typeface="Arial"/>
              </a:rPr>
              <a:t>Διαδικασία επιμερισμού του ποσού της ανταμοιβής ανά Φορέα Ευθύνης </a:t>
            </a:r>
            <a:r>
              <a:rPr lang="el-GR" sz="1200" dirty="0" smtClean="0">
                <a:solidFill>
                  <a:srgbClr val="0070C0"/>
                </a:solidFill>
                <a:latin typeface="Arial" panose="020B0604020202020204" pitchFamily="34" charset="0"/>
                <a:cs typeface="Arial" panose="020B0604020202020204" pitchFamily="34" charset="0"/>
                <a:sym typeface="Arial"/>
              </a:rPr>
              <a:t>(</a:t>
            </a:r>
            <a:r>
              <a:rPr lang="el-GR" sz="1200" dirty="0">
                <a:solidFill>
                  <a:srgbClr val="0070C0"/>
                </a:solidFill>
                <a:latin typeface="Arial" panose="020B0604020202020204" pitchFamily="34" charset="0"/>
                <a:cs typeface="Arial" panose="020B0604020202020204" pitchFamily="34" charset="0"/>
                <a:sym typeface="Arial"/>
              </a:rPr>
              <a:t>εφόσον πληροί τα κριτήρια για την πρόσθετη </a:t>
            </a:r>
            <a:r>
              <a:rPr lang="el-GR" sz="1200" dirty="0" smtClean="0">
                <a:solidFill>
                  <a:srgbClr val="0070C0"/>
                </a:solidFill>
                <a:latin typeface="Arial" panose="020B0604020202020204" pitchFamily="34" charset="0"/>
                <a:cs typeface="Arial" panose="020B0604020202020204" pitchFamily="34" charset="0"/>
                <a:sym typeface="Arial"/>
              </a:rPr>
              <a:t>ανταμοιβή)</a:t>
            </a:r>
            <a:endParaRPr lang="el-GR" sz="1200" b="1" dirty="0" smtClean="0">
              <a:solidFill>
                <a:srgbClr val="0070C0"/>
              </a:solidFill>
              <a:latin typeface="Arial" panose="020B0604020202020204" pitchFamily="34" charset="0"/>
              <a:cs typeface="Arial" panose="020B0604020202020204" pitchFamily="34" charset="0"/>
              <a:sym typeface="Arial"/>
            </a:endParaRPr>
          </a:p>
          <a:p>
            <a:pPr algn="just"/>
            <a:r>
              <a:rPr lang="el-GR" sz="1200" dirty="0" smtClean="0">
                <a:solidFill>
                  <a:srgbClr val="000000"/>
                </a:solidFill>
                <a:latin typeface="Arial" panose="020B0604020202020204" pitchFamily="34" charset="0"/>
                <a:cs typeface="Arial" panose="020B0604020202020204" pitchFamily="34" charset="0"/>
                <a:sym typeface="Arial"/>
              </a:rPr>
              <a:t>Ο κατά περίπτωση </a:t>
            </a:r>
            <a:r>
              <a:rPr lang="el-GR" sz="1200" b="1" dirty="0" smtClean="0">
                <a:solidFill>
                  <a:srgbClr val="000000"/>
                </a:solidFill>
                <a:latin typeface="Arial" panose="020B0604020202020204" pitchFamily="34" charset="0"/>
                <a:cs typeface="Arial" panose="020B0604020202020204" pitchFamily="34" charset="0"/>
                <a:sym typeface="Arial"/>
              </a:rPr>
              <a:t>αρμόδιος υπουργός </a:t>
            </a:r>
            <a:r>
              <a:rPr lang="el-GR" sz="1200" dirty="0" smtClean="0">
                <a:solidFill>
                  <a:srgbClr val="000000"/>
                </a:solidFill>
                <a:latin typeface="Arial" panose="020B0604020202020204" pitchFamily="34" charset="0"/>
                <a:cs typeface="Arial" panose="020B0604020202020204" pitchFamily="34" charset="0"/>
                <a:sym typeface="Arial"/>
              </a:rPr>
              <a:t>με απόφασή του </a:t>
            </a:r>
            <a:r>
              <a:rPr lang="el-GR" sz="1200" b="1" u="sng" dirty="0" smtClean="0">
                <a:solidFill>
                  <a:srgbClr val="000000"/>
                </a:solidFill>
                <a:latin typeface="Arial" panose="020B0604020202020204" pitchFamily="34" charset="0"/>
                <a:cs typeface="Arial" panose="020B0604020202020204" pitchFamily="34" charset="0"/>
                <a:sym typeface="Arial"/>
              </a:rPr>
              <a:t>επιμερίζει</a:t>
            </a:r>
            <a:r>
              <a:rPr lang="el-GR" sz="1200" dirty="0" smtClean="0">
                <a:solidFill>
                  <a:srgbClr val="000000"/>
                </a:solidFill>
                <a:latin typeface="Arial" panose="020B0604020202020204" pitchFamily="34" charset="0"/>
                <a:cs typeface="Arial" panose="020B0604020202020204" pitchFamily="34" charset="0"/>
                <a:sym typeface="Arial"/>
              </a:rPr>
              <a:t> το </a:t>
            </a:r>
            <a:r>
              <a:rPr lang="el-GR" sz="1200" dirty="0">
                <a:solidFill>
                  <a:srgbClr val="000000"/>
                </a:solidFill>
                <a:latin typeface="Arial" panose="020B0604020202020204" pitchFamily="34" charset="0"/>
                <a:cs typeface="Arial" panose="020B0604020202020204" pitchFamily="34" charset="0"/>
                <a:sym typeface="Arial"/>
              </a:rPr>
              <a:t>ποσό ανταμοιβής που αντιστοιχεί </a:t>
            </a:r>
            <a:r>
              <a:rPr lang="el-GR" sz="1200" dirty="0" smtClean="0">
                <a:solidFill>
                  <a:srgbClr val="000000"/>
                </a:solidFill>
                <a:latin typeface="Arial" panose="020B0604020202020204" pitchFamily="34" charset="0"/>
                <a:cs typeface="Arial" panose="020B0604020202020204" pitchFamily="34" charset="0"/>
                <a:sym typeface="Arial"/>
              </a:rPr>
              <a:t>α) στον </a:t>
            </a:r>
            <a:r>
              <a:rPr lang="el-GR" sz="1200" dirty="0">
                <a:solidFill>
                  <a:srgbClr val="000000"/>
                </a:solidFill>
                <a:latin typeface="Arial" panose="020B0604020202020204" pitchFamily="34" charset="0"/>
                <a:cs typeface="Arial" panose="020B0604020202020204" pitchFamily="34" charset="0"/>
                <a:sym typeface="Arial"/>
              </a:rPr>
              <a:t>Φορέα </a:t>
            </a:r>
            <a:r>
              <a:rPr lang="el-GR" sz="1200" dirty="0" smtClean="0">
                <a:solidFill>
                  <a:srgbClr val="000000"/>
                </a:solidFill>
                <a:latin typeface="Arial" panose="020B0604020202020204" pitchFamily="34" charset="0"/>
                <a:cs typeface="Arial" panose="020B0604020202020204" pitchFamily="34" charset="0"/>
                <a:sym typeface="Arial"/>
              </a:rPr>
              <a:t>Ευθύνης (υποστηρικτικές υπηρεσίες), β) στον </a:t>
            </a:r>
            <a:r>
              <a:rPr lang="el-GR" sz="1200" dirty="0">
                <a:solidFill>
                  <a:srgbClr val="000000"/>
                </a:solidFill>
                <a:latin typeface="Arial" panose="020B0604020202020204" pitchFamily="34" charset="0"/>
                <a:cs typeface="Arial" panose="020B0604020202020204" pitchFamily="34" charset="0"/>
                <a:sym typeface="Arial"/>
              </a:rPr>
              <a:t>Φορέα Υλοποίησης ή/και Συμπράττοντα Φορέα έργων του ΕΣΑΑ αρμοδιότητάς του </a:t>
            </a:r>
            <a:r>
              <a:rPr lang="el-GR" sz="1200" dirty="0" smtClean="0">
                <a:solidFill>
                  <a:srgbClr val="000000"/>
                </a:solidFill>
                <a:latin typeface="Arial" panose="020B0604020202020204" pitchFamily="34" charset="0"/>
                <a:cs typeface="Arial" panose="020B0604020202020204" pitchFamily="34" charset="0"/>
                <a:sym typeface="Arial"/>
              </a:rPr>
              <a:t>γ) ή/και </a:t>
            </a:r>
            <a:r>
              <a:rPr lang="el-GR" sz="1200" dirty="0">
                <a:solidFill>
                  <a:srgbClr val="000000"/>
                </a:solidFill>
                <a:latin typeface="Arial" panose="020B0604020202020204" pitchFamily="34" charset="0"/>
                <a:cs typeface="Arial" panose="020B0604020202020204" pitchFamily="34" charset="0"/>
                <a:sym typeface="Arial"/>
              </a:rPr>
              <a:t>φορείς που έχουν συνδράμει στην επίτευξη οροσήμου ή την υλοποίηση έργου/δράσης, οι οποίοι είναι φορείς Γενικής </a:t>
            </a:r>
            <a:r>
              <a:rPr lang="el-GR" sz="1200" dirty="0" smtClean="0">
                <a:solidFill>
                  <a:srgbClr val="000000"/>
                </a:solidFill>
                <a:latin typeface="Arial" panose="020B0604020202020204" pitchFamily="34" charset="0"/>
                <a:cs typeface="Arial" panose="020B0604020202020204" pitchFamily="34" charset="0"/>
                <a:sym typeface="Arial"/>
              </a:rPr>
              <a:t>Κυβέρνησης, </a:t>
            </a:r>
            <a:r>
              <a:rPr lang="el-GR" sz="1200" dirty="0">
                <a:solidFill>
                  <a:srgbClr val="000000"/>
                </a:solidFill>
                <a:latin typeface="Arial" panose="020B0604020202020204" pitchFamily="34" charset="0"/>
                <a:cs typeface="Arial" panose="020B0604020202020204" pitchFamily="34" charset="0"/>
                <a:sym typeface="Arial"/>
              </a:rPr>
              <a:t>καθώς και </a:t>
            </a:r>
            <a:r>
              <a:rPr lang="el-GR" sz="1200" dirty="0" smtClean="0">
                <a:solidFill>
                  <a:srgbClr val="000000"/>
                </a:solidFill>
                <a:latin typeface="Arial" panose="020B0604020202020204" pitchFamily="34" charset="0"/>
                <a:cs typeface="Arial" panose="020B0604020202020204" pitchFamily="34" charset="0"/>
                <a:sym typeface="Arial"/>
              </a:rPr>
              <a:t>δ) </a:t>
            </a:r>
            <a:r>
              <a:rPr lang="el-GR" sz="1200" dirty="0">
                <a:solidFill>
                  <a:srgbClr val="000000"/>
                </a:solidFill>
                <a:latin typeface="Arial" panose="020B0604020202020204" pitchFamily="34" charset="0"/>
                <a:cs typeface="Arial" panose="020B0604020202020204" pitchFamily="34" charset="0"/>
                <a:sym typeface="Arial"/>
              </a:rPr>
              <a:t>στο συλλογικό όργανο </a:t>
            </a:r>
            <a:r>
              <a:rPr lang="el-GR" sz="1200" dirty="0" err="1" smtClean="0">
                <a:solidFill>
                  <a:srgbClr val="000000"/>
                </a:solidFill>
                <a:latin typeface="Arial" panose="020B0604020202020204" pitchFamily="34" charset="0"/>
                <a:cs typeface="Arial" panose="020B0604020202020204" pitchFamily="34" charset="0"/>
                <a:sym typeface="Arial"/>
              </a:rPr>
              <a:t>έκαστου</a:t>
            </a:r>
            <a:r>
              <a:rPr lang="el-GR" sz="1200" dirty="0" smtClean="0">
                <a:solidFill>
                  <a:srgbClr val="000000"/>
                </a:solidFill>
                <a:latin typeface="Arial" panose="020B0604020202020204" pitchFamily="34" charset="0"/>
                <a:cs typeface="Arial" panose="020B0604020202020204" pitchFamily="34" charset="0"/>
                <a:sym typeface="Arial"/>
              </a:rPr>
              <a:t> Φορέα Ευθύνης. (Η </a:t>
            </a:r>
            <a:r>
              <a:rPr lang="el-GR" sz="1200" dirty="0">
                <a:solidFill>
                  <a:srgbClr val="000000"/>
                </a:solidFill>
                <a:latin typeface="Arial" panose="020B0604020202020204" pitchFamily="34" charset="0"/>
                <a:cs typeface="Arial" panose="020B0604020202020204" pitchFamily="34" charset="0"/>
                <a:sym typeface="Arial"/>
              </a:rPr>
              <a:t>ανταμοιβή των μελών </a:t>
            </a:r>
            <a:r>
              <a:rPr lang="el-GR" sz="1200" dirty="0" smtClean="0">
                <a:solidFill>
                  <a:srgbClr val="000000"/>
                </a:solidFill>
                <a:latin typeface="Arial" panose="020B0604020202020204" pitchFamily="34" charset="0"/>
                <a:cs typeface="Arial" panose="020B0604020202020204" pitchFamily="34" charset="0"/>
                <a:sym typeface="Arial"/>
              </a:rPr>
              <a:t>των συλλογικών οργάνων </a:t>
            </a:r>
            <a:r>
              <a:rPr lang="en-US" sz="1200" dirty="0" smtClean="0">
                <a:solidFill>
                  <a:srgbClr val="000000"/>
                </a:solidFill>
                <a:latin typeface="Arial" panose="020B0604020202020204" pitchFamily="34" charset="0"/>
                <a:cs typeface="Arial" panose="020B0604020202020204" pitchFamily="34" charset="0"/>
                <a:sym typeface="Arial"/>
              </a:rPr>
              <a:t>-</a:t>
            </a:r>
            <a:r>
              <a:rPr lang="el-GR" sz="1200" dirty="0" smtClean="0">
                <a:solidFill>
                  <a:srgbClr val="000000"/>
                </a:solidFill>
                <a:latin typeface="Arial" panose="020B0604020202020204" pitchFamily="34" charset="0"/>
                <a:cs typeface="Arial" panose="020B0604020202020204" pitchFamily="34" charset="0"/>
                <a:sym typeface="Arial"/>
              </a:rPr>
              <a:t>ομάδα συντονισμού (</a:t>
            </a:r>
            <a:r>
              <a:rPr lang="en-US" sz="1200" dirty="0" smtClean="0">
                <a:solidFill>
                  <a:srgbClr val="000000"/>
                </a:solidFill>
                <a:latin typeface="Arial" panose="020B0604020202020204" pitchFamily="34" charset="0"/>
                <a:cs typeface="Arial" panose="020B0604020202020204" pitchFamily="34" charset="0"/>
                <a:sym typeface="Arial"/>
              </a:rPr>
              <a:t>task force)</a:t>
            </a:r>
            <a:r>
              <a:rPr lang="el-GR" sz="1200" dirty="0" smtClean="0">
                <a:solidFill>
                  <a:srgbClr val="000000"/>
                </a:solidFill>
                <a:latin typeface="Arial" panose="020B0604020202020204" pitchFamily="34" charset="0"/>
                <a:cs typeface="Arial" panose="020B0604020202020204" pitchFamily="34" charset="0"/>
                <a:sym typeface="Arial"/>
              </a:rPr>
              <a:t>-  </a:t>
            </a:r>
            <a:r>
              <a:rPr lang="el-GR" sz="1200" dirty="0" err="1" smtClean="0">
                <a:solidFill>
                  <a:srgbClr val="000000"/>
                </a:solidFill>
                <a:latin typeface="Arial" panose="020B0604020202020204" pitchFamily="34" charset="0"/>
                <a:cs typeface="Arial" panose="020B0604020202020204" pitchFamily="34" charset="0"/>
                <a:sym typeface="Arial"/>
              </a:rPr>
              <a:t>έκαστου</a:t>
            </a:r>
            <a:r>
              <a:rPr lang="el-GR" sz="1200" dirty="0" smtClean="0">
                <a:solidFill>
                  <a:srgbClr val="000000"/>
                </a:solidFill>
                <a:latin typeface="Arial" panose="020B0604020202020204" pitchFamily="34" charset="0"/>
                <a:cs typeface="Arial" panose="020B0604020202020204" pitchFamily="34" charset="0"/>
                <a:sym typeface="Arial"/>
              </a:rPr>
              <a:t> </a:t>
            </a:r>
            <a:r>
              <a:rPr lang="el-GR" sz="1200" dirty="0">
                <a:solidFill>
                  <a:srgbClr val="000000"/>
                </a:solidFill>
                <a:latin typeface="Arial" panose="020B0604020202020204" pitchFamily="34" charset="0"/>
                <a:cs typeface="Arial" panose="020B0604020202020204" pitchFamily="34" charset="0"/>
                <a:sym typeface="Arial"/>
              </a:rPr>
              <a:t>ΦΕ προκύπτει ως κατ’ αποκοπή ποσό που δεν ξεπερνά το 8% του συνολικού ποσού ανταμοιβής που </a:t>
            </a:r>
            <a:r>
              <a:rPr lang="el-GR" sz="1200" dirty="0" smtClean="0">
                <a:solidFill>
                  <a:srgbClr val="000000"/>
                </a:solidFill>
                <a:latin typeface="Arial" panose="020B0604020202020204" pitchFamily="34" charset="0"/>
                <a:cs typeface="Arial" panose="020B0604020202020204" pitchFamily="34" charset="0"/>
                <a:sym typeface="Arial"/>
              </a:rPr>
              <a:t>διανέμεται </a:t>
            </a:r>
            <a:r>
              <a:rPr lang="el-GR" sz="1200" dirty="0">
                <a:solidFill>
                  <a:srgbClr val="000000"/>
                </a:solidFill>
                <a:latin typeface="Arial" panose="020B0604020202020204" pitchFamily="34" charset="0"/>
                <a:cs typeface="Arial" panose="020B0604020202020204" pitchFamily="34" charset="0"/>
                <a:sym typeface="Arial"/>
              </a:rPr>
              <a:t>στον οικείο Φορέα </a:t>
            </a:r>
            <a:r>
              <a:rPr lang="el-GR" sz="1200" dirty="0" smtClean="0">
                <a:solidFill>
                  <a:srgbClr val="000000"/>
                </a:solidFill>
                <a:latin typeface="Arial" panose="020B0604020202020204" pitchFamily="34" charset="0"/>
                <a:cs typeface="Arial" panose="020B0604020202020204" pitchFamily="34" charset="0"/>
                <a:sym typeface="Arial"/>
              </a:rPr>
              <a:t>Ευθύνης). </a:t>
            </a:r>
          </a:p>
          <a:p>
            <a:pPr marL="228600" lvl="0" indent="-228600" algn="just">
              <a:buFont typeface="+mj-lt"/>
              <a:buAutoNum type="arabicPeriod"/>
            </a:pPr>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r>
              <a:rPr lang="el-GR" sz="1200" b="1" dirty="0" smtClean="0">
                <a:solidFill>
                  <a:srgbClr val="0070C0"/>
                </a:solidFill>
                <a:latin typeface="Arial" panose="020B0604020202020204" pitchFamily="34" charset="0"/>
                <a:cs typeface="Arial" panose="020B0604020202020204" pitchFamily="34" charset="0"/>
                <a:sym typeface="Arial"/>
              </a:rPr>
              <a:t>Διαδικασία ορισμού υπαλλήλων που εμπλέκονται άμεσα στην υλοποίηση</a:t>
            </a:r>
          </a:p>
          <a:p>
            <a:pPr lvl="0" algn="just"/>
            <a:r>
              <a:rPr lang="el-GR" sz="1200" dirty="0" smtClean="0">
                <a:latin typeface="Arial" panose="020B0604020202020204" pitchFamily="34" charset="0"/>
                <a:cs typeface="Arial" panose="020B0604020202020204" pitchFamily="34" charset="0"/>
                <a:sym typeface="Arial"/>
              </a:rPr>
              <a:t>Ο </a:t>
            </a:r>
            <a:r>
              <a:rPr lang="el-GR" sz="1200" b="1" dirty="0">
                <a:latin typeface="Arial" panose="020B0604020202020204" pitchFamily="34" charset="0"/>
                <a:cs typeface="Arial" panose="020B0604020202020204" pitchFamily="34" charset="0"/>
                <a:sym typeface="Arial"/>
              </a:rPr>
              <a:t>Προϊστάμενος της αρμόδιας Διεύθυνσης </a:t>
            </a:r>
            <a:r>
              <a:rPr lang="el-GR" sz="1200" dirty="0">
                <a:latin typeface="Arial" panose="020B0604020202020204" pitchFamily="34" charset="0"/>
                <a:cs typeface="Arial" panose="020B0604020202020204" pitchFamily="34" charset="0"/>
                <a:sym typeface="Arial"/>
              </a:rPr>
              <a:t>ορίζει τους υπαλλήλους, οι οποίοι δύνανται να λάβουν πρόσθετη ανταμοιβή.</a:t>
            </a:r>
          </a:p>
          <a:p>
            <a:pPr lvl="0" algn="just"/>
            <a:r>
              <a:rPr lang="el-GR" sz="1200" dirty="0">
                <a:latin typeface="Arial" panose="020B0604020202020204" pitchFamily="34" charset="0"/>
                <a:cs typeface="Arial" panose="020B0604020202020204" pitchFamily="34" charset="0"/>
                <a:sym typeface="Arial"/>
              </a:rPr>
              <a:t>Το </a:t>
            </a:r>
            <a:r>
              <a:rPr lang="el-GR" sz="1200" b="1" dirty="0" smtClean="0">
                <a:latin typeface="Arial" panose="020B0604020202020204" pitchFamily="34" charset="0"/>
                <a:cs typeface="Arial" panose="020B0604020202020204" pitchFamily="34" charset="0"/>
                <a:sym typeface="Arial"/>
              </a:rPr>
              <a:t>40% </a:t>
            </a:r>
            <a:r>
              <a:rPr lang="el-GR" sz="1200" dirty="0">
                <a:latin typeface="Arial" panose="020B0604020202020204" pitchFamily="34" charset="0"/>
                <a:cs typeface="Arial" panose="020B0604020202020204" pitchFamily="34" charset="0"/>
                <a:sym typeface="Arial"/>
              </a:rPr>
              <a:t>του ποσού ανταμοιβής όπως </a:t>
            </a:r>
            <a:r>
              <a:rPr lang="el-GR" sz="1200" dirty="0" smtClean="0">
                <a:latin typeface="Arial" panose="020B0604020202020204" pitchFamily="34" charset="0"/>
                <a:cs typeface="Arial" panose="020B0604020202020204" pitchFamily="34" charset="0"/>
                <a:sym typeface="Arial"/>
              </a:rPr>
              <a:t>προκύπτει </a:t>
            </a:r>
            <a:r>
              <a:rPr lang="el-GR" sz="1200" dirty="0">
                <a:latin typeface="Arial" panose="020B0604020202020204" pitchFamily="34" charset="0"/>
                <a:cs typeface="Arial" panose="020B0604020202020204" pitchFamily="34" charset="0"/>
                <a:sym typeface="Arial"/>
              </a:rPr>
              <a:t>κατανέμεται ισομερώς στους υπαλλήλους και το υπόλοιπο </a:t>
            </a:r>
            <a:r>
              <a:rPr lang="el-GR" sz="1200" b="1" dirty="0" smtClean="0">
                <a:latin typeface="Arial" panose="020B0604020202020204" pitchFamily="34" charset="0"/>
                <a:cs typeface="Arial" panose="020B0604020202020204" pitchFamily="34" charset="0"/>
                <a:sym typeface="Arial"/>
              </a:rPr>
              <a:t>60% </a:t>
            </a:r>
            <a:r>
              <a:rPr lang="el-GR" sz="1200" dirty="0">
                <a:latin typeface="Arial" panose="020B0604020202020204" pitchFamily="34" charset="0"/>
                <a:cs typeface="Arial" panose="020B0604020202020204" pitchFamily="34" charset="0"/>
                <a:sym typeface="Arial"/>
              </a:rPr>
              <a:t>κατανέμεται με απόφαση Προϊσταμένου. </a:t>
            </a:r>
            <a:r>
              <a:rPr lang="el-GR" sz="1200" i="1" dirty="0">
                <a:latin typeface="Arial" panose="020B0604020202020204" pitchFamily="34" charset="0"/>
                <a:cs typeface="Arial" panose="020B0604020202020204" pitchFamily="34" charset="0"/>
                <a:sym typeface="Arial"/>
              </a:rPr>
              <a:t>Σε κάθε περίπτωση, το συνολικό ποσό ανταμοιβής που λαμβάνει ο υπάλληλος δεν μπορεί να υπερβαίνει το </a:t>
            </a:r>
            <a:r>
              <a:rPr lang="el-GR" sz="1200" i="1" dirty="0" smtClean="0">
                <a:latin typeface="Arial" panose="020B0604020202020204" pitchFamily="34" charset="0"/>
                <a:cs typeface="Arial" panose="020B0604020202020204" pitchFamily="34" charset="0"/>
                <a:sym typeface="Arial"/>
              </a:rPr>
              <a:t>15% </a:t>
            </a:r>
            <a:r>
              <a:rPr lang="el-GR" sz="1200" i="1" dirty="0">
                <a:latin typeface="Arial" panose="020B0604020202020204" pitchFamily="34" charset="0"/>
                <a:cs typeface="Arial" panose="020B0604020202020204" pitchFamily="34" charset="0"/>
                <a:sym typeface="Arial"/>
              </a:rPr>
              <a:t>του αθροίσματος του ετήσιου βασικού μισθού και του επιδόματος θέσης ευθύνης.</a:t>
            </a:r>
          </a:p>
          <a:p>
            <a:pPr lvl="0" algn="just"/>
            <a:endParaRPr lang="en-US" sz="1200" dirty="0" smtClean="0">
              <a:solidFill>
                <a:srgbClr val="0070C0"/>
              </a:solidFill>
              <a:latin typeface="Arial" panose="020B0604020202020204" pitchFamily="34" charset="0"/>
              <a:cs typeface="Arial" panose="020B0604020202020204" pitchFamily="34" charset="0"/>
              <a:sym typeface="Arial"/>
            </a:endParaRPr>
          </a:p>
          <a:p>
            <a:pPr lvl="0" algn="just"/>
            <a:r>
              <a:rPr lang="el-GR" sz="1200" b="1" dirty="0" smtClean="0">
                <a:solidFill>
                  <a:srgbClr val="0070C0"/>
                </a:solidFill>
                <a:latin typeface="Arial" panose="020B0604020202020204" pitchFamily="34" charset="0"/>
                <a:cs typeface="Arial" panose="020B0604020202020204" pitchFamily="34" charset="0"/>
              </a:rPr>
              <a:t>Υπηρεσίες που εμπλέκονται οριζόντια στην παρακολούθηση/υλοποίηση των έργων του ΤΑΑ</a:t>
            </a:r>
          </a:p>
          <a:p>
            <a:pPr lvl="0" algn="just"/>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τους υπαλλήλους που υπηρετούν: </a:t>
            </a:r>
            <a:endParaRPr lang="en-US" sz="1200" dirty="0">
              <a:latin typeface="Arial" panose="020B0604020202020204" pitchFamily="34" charset="0"/>
              <a:cs typeface="Arial" panose="020B0604020202020204" pitchFamily="34" charset="0"/>
            </a:endParaRPr>
          </a:p>
          <a:p>
            <a:pPr marL="685800" lvl="1" indent="-228600">
              <a:buFont typeface="Courier New" panose="02070309020205020404" pitchFamily="49" charset="0"/>
              <a:buChar char="o"/>
            </a:pPr>
            <a:r>
              <a:rPr lang="el-GR" sz="1200" dirty="0">
                <a:latin typeface="Arial" panose="020B0604020202020204" pitchFamily="34" charset="0"/>
                <a:cs typeface="Arial" panose="020B0604020202020204" pitchFamily="34" charset="0"/>
              </a:rPr>
              <a:t>στη Γενική Διεύθυνση Δημοσίων Επενδύσεων του Υπουργείου Ανάπτυξης και Επενδύσεων, </a:t>
            </a:r>
          </a:p>
          <a:p>
            <a:pPr marL="685800" lvl="1" indent="-228600">
              <a:buFont typeface="Courier New" panose="02070309020205020404" pitchFamily="49" charset="0"/>
              <a:buChar char="o"/>
            </a:pPr>
            <a:r>
              <a:rPr lang="el-GR" sz="1200" dirty="0">
                <a:latin typeface="Arial" panose="020B0604020202020204" pitchFamily="34" charset="0"/>
                <a:cs typeface="Arial" panose="020B0604020202020204" pitchFamily="34" charset="0"/>
              </a:rPr>
              <a:t>στη Γενική Γραμματεία Πληροφοριακών Συστημάτων, του Υπουργείου Ψηφιακής Διακυβέρνησης</a:t>
            </a:r>
            <a:endParaRPr lang="en-US" sz="1200" dirty="0">
              <a:latin typeface="Arial" panose="020B0604020202020204" pitchFamily="34" charset="0"/>
              <a:cs typeface="Arial" panose="020B0604020202020204" pitchFamily="34" charset="0"/>
            </a:endParaRPr>
          </a:p>
          <a:p>
            <a:pPr marL="685800" lvl="1" indent="-228600">
              <a:buFont typeface="Courier New" panose="02070309020205020404" pitchFamily="49" charset="0"/>
              <a:buChar char="o"/>
            </a:pPr>
            <a:r>
              <a:rPr lang="el-GR" sz="1200" dirty="0">
                <a:latin typeface="Arial" panose="020B0604020202020204" pitchFamily="34" charset="0"/>
                <a:cs typeface="Arial" panose="020B0604020202020204" pitchFamily="34" charset="0"/>
              </a:rPr>
              <a:t>στο Εθνικό Δίκτυο Υποδομών Τεχνολογίας και Έρευνας του Υπουργείου Ψηφιακής Διακυβέρνησης, </a:t>
            </a:r>
          </a:p>
          <a:p>
            <a:pPr marL="685800" lvl="1" indent="-228600">
              <a:buFont typeface="Courier New" panose="02070309020205020404" pitchFamily="49" charset="0"/>
              <a:buChar char="o"/>
            </a:pPr>
            <a:r>
              <a:rPr lang="el-GR" sz="1200" dirty="0">
                <a:latin typeface="Arial" panose="020B0604020202020204" pitchFamily="34" charset="0"/>
                <a:cs typeface="Arial" panose="020B0604020202020204" pitchFamily="34" charset="0"/>
              </a:rPr>
              <a:t>στην Κεντρική Μονάδα Κρατικών Ενισχύσεων ή στις Αποκεντρωμένες Μονάδες Κρατικών Ενισχύσεων</a:t>
            </a:r>
            <a:r>
              <a:rPr lang="el-GR" sz="1200" dirty="0" smtClean="0">
                <a:latin typeface="Arial" panose="020B0604020202020204" pitchFamily="34" charset="0"/>
                <a:cs typeface="Arial" panose="020B0604020202020204" pitchFamily="34" charset="0"/>
              </a:rPr>
              <a:t>, του Υπουργείου Οικονομικών </a:t>
            </a:r>
            <a:endParaRPr lang="el-GR" sz="1200" dirty="0">
              <a:latin typeface="Arial" panose="020B0604020202020204" pitchFamily="34" charset="0"/>
              <a:cs typeface="Arial" panose="020B0604020202020204" pitchFamily="34" charset="0"/>
            </a:endParaRPr>
          </a:p>
          <a:p>
            <a:pPr marL="685800" lvl="1" indent="-228600">
              <a:buFont typeface="Courier New" panose="02070309020205020404" pitchFamily="49" charset="0"/>
              <a:buChar char="o"/>
            </a:pPr>
            <a:r>
              <a:rPr lang="el-GR" sz="1200" dirty="0">
                <a:latin typeface="Arial" panose="020B0604020202020204" pitchFamily="34" charset="0"/>
                <a:cs typeface="Arial" panose="020B0604020202020204" pitchFamily="34" charset="0"/>
              </a:rPr>
              <a:t>στην Προεδρία της Κυβέρνησης, </a:t>
            </a:r>
          </a:p>
          <a:p>
            <a:pPr lvl="0"/>
            <a:r>
              <a:rPr lang="el-GR" sz="1200" dirty="0">
                <a:latin typeface="Arial" panose="020B0604020202020204" pitchFamily="34" charset="0"/>
                <a:cs typeface="Arial" panose="020B0604020202020204" pitchFamily="34" charset="0"/>
              </a:rPr>
              <a:t>το ποσό της ανταμοιβής συνδέεται άμεσα με την επίτευξη </a:t>
            </a:r>
            <a:r>
              <a:rPr lang="el-GR" sz="1200" dirty="0" smtClean="0">
                <a:latin typeface="Arial" panose="020B0604020202020204" pitchFamily="34" charset="0"/>
                <a:cs typeface="Arial" panose="020B0604020202020204" pitchFamily="34" charset="0"/>
              </a:rPr>
              <a:t>συγκεκριμένων, ποσοτικών στόχων.  </a:t>
            </a:r>
            <a:endParaRPr lang="en-US" sz="1200" dirty="0">
              <a:latin typeface="Arial" panose="020B0604020202020204" pitchFamily="34" charset="0"/>
              <a:cs typeface="Arial" panose="020B0604020202020204" pitchFamily="34" charset="0"/>
            </a:endParaRPr>
          </a:p>
          <a:p>
            <a:pPr lvl="0"/>
            <a:r>
              <a:rPr lang="el-GR" sz="1200" i="1" dirty="0">
                <a:latin typeface="Arial" panose="020B0604020202020204" pitchFamily="34" charset="0"/>
                <a:cs typeface="Arial" panose="020B0604020202020204" pitchFamily="34" charset="0"/>
              </a:rPr>
              <a:t>Το συνολικό ποσό της ανταμοιβής των υπαλλήλων των υπηρεσιών ως άνω αποτελεί κατ’ αποκοπή ποσό που αποφασίζεται από τον Αναπληρωτή Υπουργό Οικονομικών και τον Υπουργό Εσωτερικών, κατόπιν εισήγησης της ΕΥΣΤΑ. </a:t>
            </a:r>
          </a:p>
          <a:p>
            <a:pPr lvl="0" algn="just"/>
            <a:endParaRPr lang="en-US" sz="1200" dirty="0">
              <a:solidFill>
                <a:srgbClr val="000000"/>
              </a:solidFill>
              <a:latin typeface="Arial" panose="020B0604020202020204" pitchFamily="34" charset="0"/>
              <a:cs typeface="Arial" panose="020B0604020202020204" pitchFamily="34" charset="0"/>
              <a:sym typeface="Arial"/>
            </a:endParaRPr>
          </a:p>
          <a:p>
            <a:pPr marL="228600" lvl="0" indent="-228600" algn="just">
              <a:buFont typeface="+mj-lt"/>
              <a:buAutoNum type="arabicPeriod"/>
            </a:pP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14</a:t>
            </a:fld>
            <a:endParaRPr/>
          </a:p>
        </p:txBody>
      </p:sp>
    </p:spTree>
    <p:extLst>
      <p:ext uri="{BB962C8B-B14F-4D97-AF65-F5344CB8AC3E}">
        <p14:creationId xmlns:p14="http://schemas.microsoft.com/office/powerpoint/2010/main" val="2042332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lvl="0" algn="ctr"/>
            <a:r>
              <a:rPr lang="el-GR" sz="2000" b="1" dirty="0" smtClean="0">
                <a:solidFill>
                  <a:srgbClr val="0070C0"/>
                </a:solidFill>
                <a:latin typeface="Arial" panose="020B0604020202020204" pitchFamily="34" charset="0"/>
                <a:ea typeface="Arial"/>
                <a:cs typeface="Arial" panose="020B0604020202020204" pitchFamily="34" charset="0"/>
                <a:sym typeface="Calibri"/>
              </a:rPr>
              <a:t>Γ. Διαγωνισμός ΑΣΕΠ (4 Μαρτίου 2023) </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lang="en-US" sz="1400" b="1" i="1"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lvl="0" algn="just"/>
            <a:endParaRPr lang="el-GR" sz="1200" dirty="0" smtClean="0"/>
          </a:p>
          <a:p>
            <a:pPr algn="just"/>
            <a:endParaRPr lang="el-GR" sz="1200" b="1" dirty="0" smtClean="0">
              <a:latin typeface="Arial" panose="020B0604020202020204" pitchFamily="34" charset="0"/>
              <a:cs typeface="Arial" panose="020B0604020202020204" pitchFamily="34" charset="0"/>
            </a:endParaRPr>
          </a:p>
          <a:p>
            <a:pPr algn="just"/>
            <a:endParaRPr lang="el-GR" sz="1200" b="1" dirty="0">
              <a:latin typeface="Arial" panose="020B0604020202020204" pitchFamily="34" charset="0"/>
              <a:cs typeface="Arial" panose="020B0604020202020204" pitchFamily="34" charset="0"/>
            </a:endParaRPr>
          </a:p>
          <a:p>
            <a:pPr algn="just"/>
            <a:endParaRPr lang="el-GR" sz="1200" b="1" dirty="0" smtClean="0">
              <a:latin typeface="Arial" panose="020B0604020202020204" pitchFamily="34" charset="0"/>
              <a:cs typeface="Arial" panose="020B0604020202020204" pitchFamily="34" charset="0"/>
            </a:endParaRPr>
          </a:p>
          <a:p>
            <a:pPr algn="just"/>
            <a:endParaRPr lang="el-GR" sz="1200" b="1" dirty="0">
              <a:latin typeface="Arial" panose="020B0604020202020204" pitchFamily="34" charset="0"/>
              <a:cs typeface="Arial" panose="020B0604020202020204" pitchFamily="34" charset="0"/>
            </a:endParaRPr>
          </a:p>
          <a:p>
            <a:pPr lvl="0" algn="just"/>
            <a:endParaRPr lang="el-GR" sz="1200" dirty="0">
              <a:latin typeface="Arial" panose="020B0604020202020204" pitchFamily="34" charset="0"/>
              <a:cs typeface="Arial" panose="020B0604020202020204" pitchFamily="34" charset="0"/>
            </a:endParaRPr>
          </a:p>
          <a:p>
            <a:pPr lvl="0" algn="just"/>
            <a:endParaRPr lang="el-GR" sz="1200" dirty="0" smtClean="0">
              <a:latin typeface="Arial" panose="020B0604020202020204" pitchFamily="34" charset="0"/>
              <a:cs typeface="Arial" panose="020B0604020202020204" pitchFamily="34" charset="0"/>
            </a:endParaRPr>
          </a:p>
          <a:p>
            <a:pPr marL="228600" lvl="0" indent="-228600" algn="just">
              <a:buFont typeface="+mj-lt"/>
              <a:buAutoNum type="arabicPeriod"/>
            </a:pP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15</a:t>
            </a:fld>
            <a:endParaRPr/>
          </a:p>
        </p:txBody>
      </p:sp>
      <p:sp>
        <p:nvSpPr>
          <p:cNvPr id="2" name="Ορθογώνιο 1"/>
          <p:cNvSpPr/>
          <p:nvPr/>
        </p:nvSpPr>
        <p:spPr>
          <a:xfrm>
            <a:off x="659029" y="1021498"/>
            <a:ext cx="4176582" cy="4909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200" b="1" dirty="0" smtClean="0">
                <a:solidFill>
                  <a:schemeClr val="tx1"/>
                </a:solidFill>
                <a:latin typeface="Arial" panose="020B0604020202020204" pitchFamily="34" charset="0"/>
                <a:cs typeface="Arial" panose="020B0604020202020204" pitchFamily="34" charset="0"/>
              </a:rPr>
              <a:t>Προηγούμενο καθεστώς ν. 2190/1994 </a:t>
            </a:r>
          </a:p>
          <a:p>
            <a:pPr algn="just"/>
            <a:endParaRPr lang="el-GR" sz="1200" b="1" dirty="0" smtClean="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endParaRPr lang="el-GR" sz="1200" b="1"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Ένα </a:t>
            </a:r>
            <a:r>
              <a:rPr lang="el-GR" sz="1200" dirty="0">
                <a:solidFill>
                  <a:schemeClr val="tx1"/>
                </a:solidFill>
                <a:latin typeface="Arial" panose="020B0604020202020204" pitchFamily="34" charset="0"/>
                <a:cs typeface="Arial" panose="020B0604020202020204" pitchFamily="34" charset="0"/>
              </a:rPr>
              <a:t>σύστημα προσλήψεων που βασιζόταν σε μια διαδικασία αντικειμενική και αμερόληπτη πλην όμως ελάχιστα </a:t>
            </a:r>
            <a:r>
              <a:rPr lang="el-GR" sz="1200" dirty="0" smtClean="0">
                <a:solidFill>
                  <a:schemeClr val="tx1"/>
                </a:solidFill>
                <a:latin typeface="Arial" panose="020B0604020202020204" pitchFamily="34" charset="0"/>
                <a:cs typeface="Arial" panose="020B0604020202020204" pitchFamily="34" charset="0"/>
              </a:rPr>
              <a:t>αξιοκρατική.</a:t>
            </a:r>
          </a:p>
          <a:p>
            <a:pPr marL="171450" indent="-171450" algn="just">
              <a:buFont typeface="Wingdings" panose="05000000000000000000" pitchFamily="2" charset="2"/>
              <a:buChar char="Ø"/>
            </a:pPr>
            <a:endParaRPr lang="el-GR" sz="1200" dirty="0" smtClean="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Δύο </a:t>
            </a:r>
            <a:r>
              <a:rPr lang="el-GR" sz="1200" dirty="0">
                <a:solidFill>
                  <a:schemeClr val="tx1"/>
                </a:solidFill>
                <a:latin typeface="Arial" panose="020B0604020202020204" pitchFamily="34" charset="0"/>
                <a:cs typeface="Arial" panose="020B0604020202020204" pitchFamily="34" charset="0"/>
              </a:rPr>
              <a:t>τρόποι εισαγωγής στο δημόσιο: γραπτός διαγωνισμός και </a:t>
            </a:r>
            <a:r>
              <a:rPr lang="el-GR" sz="1200" dirty="0" err="1">
                <a:solidFill>
                  <a:schemeClr val="tx1"/>
                </a:solidFill>
                <a:latin typeface="Arial" panose="020B0604020202020204" pitchFamily="34" charset="0"/>
                <a:cs typeface="Arial" panose="020B0604020202020204" pitchFamily="34" charset="0"/>
              </a:rPr>
              <a:t>μοριοδότηση</a:t>
            </a:r>
            <a:r>
              <a:rPr lang="el-GR" sz="1200" dirty="0">
                <a:solidFill>
                  <a:schemeClr val="tx1"/>
                </a:solidFill>
                <a:latin typeface="Arial" panose="020B0604020202020204" pitchFamily="34" charset="0"/>
                <a:cs typeface="Arial" panose="020B0604020202020204" pitchFamily="34" charset="0"/>
              </a:rPr>
              <a:t>. Πρακτικά, ο γραπτός διαγωνισμός είχε μεγάλες απαιτήσεις σε πόρους (χρηματοοικονομικούς, επιτηρητές, κτηριακές εγκαταστάσεις σε </a:t>
            </a:r>
            <a:r>
              <a:rPr lang="el-GR" sz="1200" dirty="0" smtClean="0">
                <a:solidFill>
                  <a:schemeClr val="tx1"/>
                </a:solidFill>
                <a:latin typeface="Arial" panose="020B0604020202020204" pitchFamily="34" charset="0"/>
                <a:cs typeface="Arial" panose="020B0604020202020204" pitchFamily="34" charset="0"/>
              </a:rPr>
              <a:t>σχολεία</a:t>
            </a:r>
            <a:r>
              <a:rPr lang="el-GR" sz="1200" dirty="0">
                <a:solidFill>
                  <a:schemeClr val="tx1"/>
                </a:solidFill>
                <a:latin typeface="Arial" panose="020B0604020202020204" pitchFamily="34" charset="0"/>
                <a:cs typeface="Arial" panose="020B0604020202020204" pitchFamily="34" charset="0"/>
              </a:rPr>
              <a:t> </a:t>
            </a:r>
            <a:r>
              <a:rPr lang="el-GR" sz="1200" dirty="0" smtClean="0">
                <a:solidFill>
                  <a:schemeClr val="tx1"/>
                </a:solidFill>
                <a:latin typeface="Arial" panose="020B0604020202020204" pitchFamily="34" charset="0"/>
                <a:cs typeface="Arial" panose="020B0604020202020204" pitchFamily="34" charset="0"/>
              </a:rPr>
              <a:t>κ.α.) </a:t>
            </a:r>
            <a:r>
              <a:rPr lang="el-GR" sz="1200" dirty="0">
                <a:solidFill>
                  <a:schemeClr val="tx1"/>
                </a:solidFill>
                <a:latin typeface="Arial" panose="020B0604020202020204" pitchFamily="34" charset="0"/>
                <a:cs typeface="Arial" panose="020B0604020202020204" pitchFamily="34" charset="0"/>
              </a:rPr>
              <a:t>με αποτέλεσμα να "μονιμοποιηθεί" η διαδικασία </a:t>
            </a:r>
            <a:r>
              <a:rPr lang="el-GR" sz="1200" dirty="0" err="1">
                <a:solidFill>
                  <a:schemeClr val="tx1"/>
                </a:solidFill>
                <a:latin typeface="Arial" panose="020B0604020202020204" pitchFamily="34" charset="0"/>
                <a:cs typeface="Arial" panose="020B0604020202020204" pitchFamily="34" charset="0"/>
              </a:rPr>
              <a:t>μοριοδότησης</a:t>
            </a:r>
            <a:r>
              <a:rPr lang="el-GR" sz="1200" dirty="0">
                <a:solidFill>
                  <a:schemeClr val="tx1"/>
                </a:solidFill>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err="1" smtClean="0">
                <a:solidFill>
                  <a:schemeClr val="tx1"/>
                </a:solidFill>
                <a:latin typeface="Arial" panose="020B0604020202020204" pitchFamily="34" charset="0"/>
                <a:cs typeface="Arial" panose="020B0604020202020204" pitchFamily="34" charset="0"/>
              </a:rPr>
              <a:t>Μοριοδοτηση</a:t>
            </a:r>
            <a:r>
              <a:rPr lang="el-GR" sz="1200" dirty="0">
                <a:solidFill>
                  <a:schemeClr val="tx1"/>
                </a:solidFill>
                <a:latin typeface="Arial" panose="020B0604020202020204" pitchFamily="34" charset="0"/>
                <a:cs typeface="Arial" panose="020B0604020202020204" pitchFamily="34" charset="0"/>
              </a:rPr>
              <a:t>: αντιστοίχιση θέσεων με υποψηφίους με γνώμονα το πλήθος των τυπικών προσόντων τους. Άρα, προκρίνονται για διορισμό στο δημόσιο όσοι έχουν τα πιο πολλά τυπικά προσόντα (πτυχία, μεταπτυχιακά, διδακτορικά, ξένες γλώσσες </a:t>
            </a:r>
            <a:r>
              <a:rPr lang="el-GR" sz="1200" dirty="0" err="1">
                <a:solidFill>
                  <a:schemeClr val="tx1"/>
                </a:solidFill>
                <a:latin typeface="Arial" panose="020B0604020202020204" pitchFamily="34" charset="0"/>
                <a:cs typeface="Arial" panose="020B0604020202020204" pitchFamily="34" charset="0"/>
              </a:rPr>
              <a:t>κλπ</a:t>
            </a:r>
            <a:r>
              <a:rPr lang="el-GR" sz="1200" dirty="0">
                <a:solidFill>
                  <a:schemeClr val="tx1"/>
                </a:solidFill>
                <a:latin typeface="Arial" panose="020B0604020202020204" pitchFamily="34" charset="0"/>
                <a:cs typeface="Arial" panose="020B0604020202020204" pitchFamily="34" charset="0"/>
              </a:rPr>
              <a:t>) χωρίς να εξετάζεται η ουσιαστική </a:t>
            </a:r>
            <a:r>
              <a:rPr lang="el-GR" sz="1200" dirty="0" err="1">
                <a:solidFill>
                  <a:schemeClr val="tx1"/>
                </a:solidFill>
                <a:latin typeface="Arial" panose="020B0604020202020204" pitchFamily="34" charset="0"/>
                <a:cs typeface="Arial" panose="020B0604020202020204" pitchFamily="34" charset="0"/>
              </a:rPr>
              <a:t>καταλληλότητα</a:t>
            </a:r>
            <a:r>
              <a:rPr lang="el-GR" sz="1200" dirty="0">
                <a:solidFill>
                  <a:schemeClr val="tx1"/>
                </a:solidFill>
                <a:latin typeface="Arial" panose="020B0604020202020204" pitchFamily="34" charset="0"/>
                <a:cs typeface="Arial" panose="020B0604020202020204" pitchFamily="34" charset="0"/>
              </a:rPr>
              <a:t> για τη θέση.</a:t>
            </a:r>
          </a:p>
          <a:p>
            <a:pPr marL="285750" indent="-2857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err="1" smtClean="0">
                <a:solidFill>
                  <a:schemeClr val="tx1"/>
                </a:solidFill>
                <a:latin typeface="Arial" panose="020B0604020202020204" pitchFamily="34" charset="0"/>
                <a:cs typeface="Arial" panose="020B0604020202020204" pitchFamily="34" charset="0"/>
              </a:rPr>
              <a:t>Μεσοσταθμικά</a:t>
            </a:r>
            <a:r>
              <a:rPr lang="el-GR" sz="1200" dirty="0">
                <a:solidFill>
                  <a:schemeClr val="tx1"/>
                </a:solidFill>
                <a:latin typeface="Arial" panose="020B0604020202020204" pitchFamily="34" charset="0"/>
                <a:cs typeface="Arial" panose="020B0604020202020204" pitchFamily="34" charset="0"/>
              </a:rPr>
              <a:t>, ο χρόνος διορισμού ξεπερνούσε τα δύο έτη </a:t>
            </a:r>
          </a:p>
        </p:txBody>
      </p:sp>
      <p:sp>
        <p:nvSpPr>
          <p:cNvPr id="6" name="Ορθογώνιο 5"/>
          <p:cNvSpPr/>
          <p:nvPr/>
        </p:nvSpPr>
        <p:spPr>
          <a:xfrm>
            <a:off x="5000368" y="1021499"/>
            <a:ext cx="6640248" cy="4909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dirty="0" smtClean="0">
              <a:solidFill>
                <a:schemeClr val="tx1"/>
              </a:solidFill>
              <a:latin typeface="Arial" panose="020B0604020202020204" pitchFamily="34" charset="0"/>
              <a:cs typeface="Arial" panose="020B0604020202020204" pitchFamily="34" charset="0"/>
            </a:endParaRPr>
          </a:p>
          <a:p>
            <a:pPr algn="ctr"/>
            <a:endParaRPr lang="el-GR" sz="1200" b="1" dirty="0" smtClean="0">
              <a:solidFill>
                <a:schemeClr val="tx1"/>
              </a:solidFill>
              <a:latin typeface="Arial" panose="020B0604020202020204" pitchFamily="34" charset="0"/>
              <a:cs typeface="Arial" panose="020B0604020202020204" pitchFamily="34" charset="0"/>
            </a:endParaRPr>
          </a:p>
          <a:p>
            <a:pPr algn="ctr"/>
            <a:r>
              <a:rPr lang="el-GR" sz="1200" b="1" dirty="0" smtClean="0">
                <a:solidFill>
                  <a:schemeClr val="tx1"/>
                </a:solidFill>
                <a:latin typeface="Arial" panose="020B0604020202020204" pitchFamily="34" charset="0"/>
                <a:cs typeface="Arial" panose="020B0604020202020204" pitchFamily="34" charset="0"/>
              </a:rPr>
              <a:t>Νέο σύστημα προσλήψεων ν.4765/2021</a:t>
            </a:r>
          </a:p>
          <a:p>
            <a:pPr algn="ctr"/>
            <a:endParaRPr lang="el-GR" sz="1200" b="1" dirty="0" smtClean="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Καθιέρωση πανελλήνιου γραπτού διαγωνισμού </a:t>
            </a:r>
            <a:r>
              <a:rPr lang="el-GR" sz="1200" dirty="0">
                <a:solidFill>
                  <a:schemeClr val="tx1"/>
                </a:solidFill>
                <a:latin typeface="Arial" panose="020B0604020202020204" pitchFamily="34" charset="0"/>
                <a:cs typeface="Arial" panose="020B0604020202020204" pitchFamily="34" charset="0"/>
              </a:rPr>
              <a:t>μεταβάλλοντας ουσιωδώς το περιεχόμενό του που, πλέον, έχει δύο σκέλη: εξέταση γνώσεων και εξέταση δεξιοτήτων και εργασιακής αποτελεσματικότητας.</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Εισαγωγή για </a:t>
            </a:r>
            <a:r>
              <a:rPr lang="el-GR" sz="1200" dirty="0">
                <a:solidFill>
                  <a:schemeClr val="tx1"/>
                </a:solidFill>
                <a:latin typeface="Arial" panose="020B0604020202020204" pitchFamily="34" charset="0"/>
                <a:cs typeface="Arial" panose="020B0604020202020204" pitchFamily="34" charset="0"/>
              </a:rPr>
              <a:t>πρώτη φορά </a:t>
            </a:r>
            <a:r>
              <a:rPr lang="el-GR" sz="1200" dirty="0" smtClean="0">
                <a:solidFill>
                  <a:schemeClr val="tx1"/>
                </a:solidFill>
                <a:latin typeface="Arial" panose="020B0604020202020204" pitchFamily="34" charset="0"/>
                <a:cs typeface="Arial" panose="020B0604020202020204" pitchFamily="34" charset="0"/>
              </a:rPr>
              <a:t>της έννοιας </a:t>
            </a:r>
            <a:r>
              <a:rPr lang="el-GR" sz="1200" dirty="0">
                <a:solidFill>
                  <a:schemeClr val="tx1"/>
                </a:solidFill>
                <a:latin typeface="Arial" panose="020B0604020202020204" pitchFamily="34" charset="0"/>
                <a:cs typeface="Arial" panose="020B0604020202020204" pitchFamily="34" charset="0"/>
              </a:rPr>
              <a:t>των </a:t>
            </a:r>
            <a:r>
              <a:rPr lang="el-GR" sz="1200" dirty="0" err="1">
                <a:solidFill>
                  <a:schemeClr val="tx1"/>
                </a:solidFill>
                <a:latin typeface="Arial" panose="020B0604020202020204" pitchFamily="34" charset="0"/>
                <a:cs typeface="Arial" panose="020B0604020202020204" pitchFamily="34" charset="0"/>
              </a:rPr>
              <a:t>ψυχομετρικων</a:t>
            </a:r>
            <a:r>
              <a:rPr lang="el-GR" sz="1200" dirty="0">
                <a:solidFill>
                  <a:schemeClr val="tx1"/>
                </a:solidFill>
                <a:latin typeface="Arial" panose="020B0604020202020204" pitchFamily="34" charset="0"/>
                <a:cs typeface="Arial" panose="020B0604020202020204" pitchFamily="34" charset="0"/>
              </a:rPr>
              <a:t> με εξέταση γνωσιακών δεξιοτήτων (</a:t>
            </a:r>
            <a:r>
              <a:rPr lang="el-GR" sz="1200" dirty="0" err="1">
                <a:solidFill>
                  <a:schemeClr val="tx1"/>
                </a:solidFill>
                <a:latin typeface="Arial" panose="020B0604020202020204" pitchFamily="34" charset="0"/>
                <a:cs typeface="Arial" panose="020B0604020202020204" pitchFamily="34" charset="0"/>
              </a:rPr>
              <a:t>cognitive</a:t>
            </a:r>
            <a:r>
              <a:rPr lang="el-GR" sz="1200" dirty="0">
                <a:solidFill>
                  <a:schemeClr val="tx1"/>
                </a:solidFill>
                <a:latin typeface="Arial" panose="020B0604020202020204" pitchFamily="34" charset="0"/>
                <a:cs typeface="Arial" panose="020B0604020202020204" pitchFamily="34" charset="0"/>
              </a:rPr>
              <a:t>) και δοκιμασίες προσωπικότητας/συμπεριφοράς στον χώρο εργασίας (</a:t>
            </a:r>
            <a:r>
              <a:rPr lang="el-GR" sz="1200" dirty="0" err="1">
                <a:solidFill>
                  <a:schemeClr val="tx1"/>
                </a:solidFill>
                <a:latin typeface="Arial" panose="020B0604020202020204" pitchFamily="34" charset="0"/>
                <a:cs typeface="Arial" panose="020B0604020202020204" pitchFamily="34" charset="0"/>
              </a:rPr>
              <a:t>personality</a:t>
            </a:r>
            <a:r>
              <a:rPr lang="el-GR" sz="1200" dirty="0">
                <a:solidFill>
                  <a:schemeClr val="tx1"/>
                </a:solidFill>
                <a:latin typeface="Arial" panose="020B0604020202020204" pitchFamily="34" charset="0"/>
                <a:cs typeface="Arial" panose="020B0604020202020204" pitchFamily="34" charset="0"/>
              </a:rPr>
              <a:t>). Συντελεστής βαρύτητας 50%.</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Διαφοροποίηση του περιεχόμενου </a:t>
            </a:r>
            <a:r>
              <a:rPr lang="el-GR" sz="1200" dirty="0">
                <a:solidFill>
                  <a:schemeClr val="tx1"/>
                </a:solidFill>
                <a:latin typeface="Arial" panose="020B0604020202020204" pitchFamily="34" charset="0"/>
                <a:cs typeface="Arial" panose="020B0604020202020204" pitchFamily="34" charset="0"/>
              </a:rPr>
              <a:t>της εξέτασης γνώσεων στην κατεύθυνση της διακρίβωσης των καλύτερων υποψηφίων σε σχέση με την αντίληψη/κατανόηση του κοινωνικοπολιτικού γίγνεσθαι. Συντελεστής βαρύτητας 50%.</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Αποσύνδεση του γραπτού διαγωνισμού </a:t>
            </a:r>
            <a:r>
              <a:rPr lang="el-GR" sz="1200" dirty="0">
                <a:solidFill>
                  <a:schemeClr val="tx1"/>
                </a:solidFill>
                <a:latin typeface="Arial" panose="020B0604020202020204" pitchFamily="34" charset="0"/>
                <a:cs typeface="Arial" panose="020B0604020202020204" pitchFamily="34" charset="0"/>
              </a:rPr>
              <a:t>από τις προκηρύξεις των θέσεων που εκδίδονται σε δεύτερο χρόνο.</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Καθιέρωση της λογικής </a:t>
            </a:r>
            <a:r>
              <a:rPr lang="el-GR" sz="1200" dirty="0">
                <a:solidFill>
                  <a:schemeClr val="tx1"/>
                </a:solidFill>
                <a:latin typeface="Arial" panose="020B0604020202020204" pitchFamily="34" charset="0"/>
                <a:cs typeface="Arial" panose="020B0604020202020204" pitchFamily="34" charset="0"/>
              </a:rPr>
              <a:t>της "δεξαμενής" των υποψηφίων δημοσίων υπαλλήλων που θα ισχύει για συγκεκριμένο χρονικό διάστημα και από την οποία θα καλύπτονται ταχύτατα οι απαιτήσεις/ανάγκες των φορέων, σύμφωνα με τον εγκεκριμένο ετήσιο προγραμματισμό.</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Αντιστοίχιση </a:t>
            </a:r>
            <a:r>
              <a:rPr lang="el-GR" sz="1200" dirty="0">
                <a:solidFill>
                  <a:schemeClr val="tx1"/>
                </a:solidFill>
                <a:latin typeface="Arial" panose="020B0604020202020204" pitchFamily="34" charset="0"/>
                <a:cs typeface="Arial" panose="020B0604020202020204" pitchFamily="34" charset="0"/>
              </a:rPr>
              <a:t>της </a:t>
            </a:r>
            <a:r>
              <a:rPr lang="el-GR" sz="1200" dirty="0" err="1" smtClean="0">
                <a:solidFill>
                  <a:schemeClr val="tx1"/>
                </a:solidFill>
                <a:latin typeface="Arial" panose="020B0604020202020204" pitchFamily="34" charset="0"/>
                <a:cs typeface="Arial" panose="020B0604020202020204" pitchFamily="34" charset="0"/>
              </a:rPr>
              <a:t>προκηρυσσόμενης</a:t>
            </a:r>
            <a:r>
              <a:rPr lang="el-GR" sz="1200" dirty="0" smtClean="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θέσης με το τυπικό προσόν του υποψηφίου, ανεξάρτητα από τις </a:t>
            </a:r>
            <a:r>
              <a:rPr lang="el-GR" sz="1200" dirty="0" err="1">
                <a:solidFill>
                  <a:schemeClr val="tx1"/>
                </a:solidFill>
                <a:latin typeface="Arial" panose="020B0604020202020204" pitchFamily="34" charset="0"/>
                <a:cs typeface="Arial" panose="020B0604020202020204" pitchFamily="34" charset="0"/>
              </a:rPr>
              <a:t>κλαδοειδικότητες</a:t>
            </a:r>
            <a:r>
              <a:rPr lang="el-GR" sz="1200" dirty="0">
                <a:solidFill>
                  <a:schemeClr val="tx1"/>
                </a:solidFill>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endParaRPr lang="el-GR" sz="1200"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l-GR" sz="1200" dirty="0" smtClean="0">
                <a:solidFill>
                  <a:schemeClr val="tx1"/>
                </a:solidFill>
                <a:latin typeface="Arial" panose="020B0604020202020204" pitchFamily="34" charset="0"/>
                <a:cs typeface="Arial" panose="020B0604020202020204" pitchFamily="34" charset="0"/>
              </a:rPr>
              <a:t>Διαμόρφωση μιας </a:t>
            </a:r>
            <a:r>
              <a:rPr lang="el-GR" sz="1200" dirty="0">
                <a:solidFill>
                  <a:schemeClr val="tx1"/>
                </a:solidFill>
                <a:latin typeface="Arial" panose="020B0604020202020204" pitchFamily="34" charset="0"/>
                <a:cs typeface="Arial" panose="020B0604020202020204" pitchFamily="34" charset="0"/>
              </a:rPr>
              <a:t>διαδικασία προσλήψεων με γνώμονα την αρχή "ο κατάλληλος άνθρωπος στην κατάλληλη θέση".</a:t>
            </a:r>
          </a:p>
          <a:p>
            <a:pPr algn="ctr"/>
            <a:endParaRPr lang="el-GR" sz="1200" b="1" dirty="0" smtClean="0">
              <a:solidFill>
                <a:schemeClr val="tx1"/>
              </a:solidFill>
              <a:latin typeface="Arial" panose="020B0604020202020204" pitchFamily="34" charset="0"/>
              <a:cs typeface="Arial" panose="020B0604020202020204" pitchFamily="34" charset="0"/>
            </a:endParaRPr>
          </a:p>
          <a:p>
            <a:pPr algn="ctr"/>
            <a:endParaRPr lang="el-GR"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555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lvl="0" algn="ctr"/>
            <a:r>
              <a:rPr lang="el-GR" sz="2000" b="1" dirty="0" smtClean="0">
                <a:solidFill>
                  <a:srgbClr val="0070C0"/>
                </a:solidFill>
                <a:latin typeface="Arial" panose="020B0604020202020204" pitchFamily="34" charset="0"/>
                <a:cs typeface="Arial" panose="020B0604020202020204" pitchFamily="34" charset="0"/>
                <a:sym typeface="Calibri"/>
              </a:rPr>
              <a:t>Γ. </a:t>
            </a:r>
            <a:r>
              <a:rPr lang="el-GR" sz="2000" b="1" dirty="0" smtClean="0">
                <a:solidFill>
                  <a:srgbClr val="0070C0"/>
                </a:solidFill>
                <a:latin typeface="Arial" panose="020B0604020202020204" pitchFamily="34" charset="0"/>
                <a:ea typeface="Arial"/>
                <a:cs typeface="Arial" panose="020B0604020202020204" pitchFamily="34" charset="0"/>
                <a:sym typeface="Calibri"/>
              </a:rPr>
              <a:t>Διαγωνισμός ΑΣΕΠ (4 Μαρτίου 2023) </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lang="en-US" sz="1400" b="1" i="1"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lvl="0" algn="just"/>
            <a:endParaRPr lang="el-GR" sz="1200" dirty="0" smtClean="0"/>
          </a:p>
          <a:p>
            <a:pPr algn="just"/>
            <a:endParaRPr lang="el-GR" sz="1200" b="1" dirty="0" smtClean="0">
              <a:latin typeface="Arial" panose="020B0604020202020204" pitchFamily="34" charset="0"/>
              <a:cs typeface="Arial" panose="020B0604020202020204" pitchFamily="34" charset="0"/>
            </a:endParaRPr>
          </a:p>
          <a:p>
            <a:pPr algn="just"/>
            <a:endParaRPr lang="el-GR" sz="1200" b="1" dirty="0">
              <a:latin typeface="Arial" panose="020B0604020202020204" pitchFamily="34" charset="0"/>
              <a:cs typeface="Arial" panose="020B0604020202020204" pitchFamily="34" charset="0"/>
            </a:endParaRPr>
          </a:p>
          <a:p>
            <a:pPr algn="just"/>
            <a:endParaRPr lang="el-GR" sz="1200" b="1" dirty="0" smtClean="0">
              <a:latin typeface="Arial" panose="020B0604020202020204" pitchFamily="34" charset="0"/>
              <a:cs typeface="Arial" panose="020B0604020202020204" pitchFamily="34" charset="0"/>
            </a:endParaRPr>
          </a:p>
          <a:p>
            <a:pPr algn="just"/>
            <a:endParaRPr lang="el-GR" sz="1200" b="1" dirty="0">
              <a:latin typeface="Arial" panose="020B0604020202020204" pitchFamily="34" charset="0"/>
              <a:cs typeface="Arial" panose="020B0604020202020204" pitchFamily="34" charset="0"/>
            </a:endParaRPr>
          </a:p>
          <a:p>
            <a:pPr algn="just"/>
            <a:endParaRPr lang="el-GR" sz="1200" b="1" dirty="0" smtClean="0">
              <a:latin typeface="Arial" panose="020B0604020202020204" pitchFamily="34" charset="0"/>
              <a:cs typeface="Arial" panose="020B0604020202020204" pitchFamily="34" charset="0"/>
            </a:endParaRPr>
          </a:p>
          <a:p>
            <a:pPr algn="just"/>
            <a:endParaRPr lang="el-GR" sz="1200" b="1" dirty="0" smtClean="0">
              <a:latin typeface="Arial" panose="020B0604020202020204" pitchFamily="34" charset="0"/>
              <a:cs typeface="Arial" panose="020B0604020202020204" pitchFamily="34" charset="0"/>
            </a:endParaRPr>
          </a:p>
          <a:p>
            <a:pPr algn="just"/>
            <a:endParaRPr lang="el-GR" sz="1200" b="1" dirty="0">
              <a:latin typeface="Arial" panose="020B0604020202020204" pitchFamily="34" charset="0"/>
              <a:cs typeface="Arial" panose="020B0604020202020204" pitchFamily="34" charset="0"/>
            </a:endParaRPr>
          </a:p>
          <a:p>
            <a:pPr marL="228600" lvl="0" indent="-228600" algn="just">
              <a:buFont typeface="+mj-lt"/>
              <a:buAutoNum type="arabicPeriod"/>
            </a:pPr>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endParaRPr lang="en-US" sz="1200" dirty="0" smtClean="0">
              <a:solidFill>
                <a:srgbClr val="0070C0"/>
              </a:solidFill>
              <a:latin typeface="Arial" panose="020B0604020202020204" pitchFamily="34" charset="0"/>
              <a:cs typeface="Arial" panose="020B0604020202020204" pitchFamily="34" charset="0"/>
              <a:sym typeface="Arial"/>
            </a:endParaRPr>
          </a:p>
          <a:p>
            <a:pPr lvl="0" algn="just"/>
            <a:endParaRPr lang="en-US" sz="1200" dirty="0">
              <a:solidFill>
                <a:srgbClr val="000000"/>
              </a:solidFill>
              <a:latin typeface="Arial" panose="020B0604020202020204" pitchFamily="34" charset="0"/>
              <a:cs typeface="Arial" panose="020B0604020202020204" pitchFamily="34" charset="0"/>
              <a:sym typeface="Arial"/>
            </a:endParaRPr>
          </a:p>
          <a:p>
            <a:pPr marL="228600" lvl="0" indent="-228600" algn="just">
              <a:buFont typeface="+mj-lt"/>
              <a:buAutoNum type="arabicPeriod"/>
            </a:pP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16</a:t>
            </a:fld>
            <a:endParaRPr/>
          </a:p>
        </p:txBody>
      </p:sp>
      <p:graphicFrame>
        <p:nvGraphicFramePr>
          <p:cNvPr id="2" name="Πίνακας 1"/>
          <p:cNvGraphicFramePr>
            <a:graphicFrameLocks noGrp="1"/>
          </p:cNvGraphicFramePr>
          <p:nvPr>
            <p:extLst/>
          </p:nvPr>
        </p:nvGraphicFramePr>
        <p:xfrm>
          <a:off x="420016" y="1576398"/>
          <a:ext cx="7117606" cy="3317240"/>
        </p:xfrm>
        <a:graphic>
          <a:graphicData uri="http://schemas.openxmlformats.org/drawingml/2006/table">
            <a:tbl>
              <a:tblPr firstRow="1" bandRow="1">
                <a:tableStyleId>{5C22544A-7EE6-4342-B048-85BDC9FD1C3A}</a:tableStyleId>
              </a:tblPr>
              <a:tblGrid>
                <a:gridCol w="1870103"/>
                <a:gridCol w="5247503"/>
              </a:tblGrid>
              <a:tr h="370840">
                <a:tc>
                  <a:txBody>
                    <a:bodyPr/>
                    <a:lstStyle/>
                    <a:p>
                      <a:r>
                        <a:rPr lang="el-GR" sz="1600" b="0" dirty="0" smtClean="0">
                          <a:solidFill>
                            <a:schemeClr val="tx1"/>
                          </a:solidFill>
                        </a:rPr>
                        <a:t>Προκήρυξη </a:t>
                      </a:r>
                      <a:endParaRPr lang="el-G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600" b="0" dirty="0" smtClean="0">
                          <a:solidFill>
                            <a:schemeClr val="tx1"/>
                          </a:solidFill>
                        </a:rPr>
                        <a:t>21 Νοεμβρίου 2022</a:t>
                      </a:r>
                      <a:endParaRPr lang="el-G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l-GR" sz="1600" b="0" dirty="0" smtClean="0">
                          <a:solidFill>
                            <a:schemeClr val="tx1"/>
                          </a:solidFill>
                        </a:rPr>
                        <a:t>Διεξαγωγή </a:t>
                      </a:r>
                      <a:endParaRPr lang="el-G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600" b="0" dirty="0" smtClean="0">
                          <a:solidFill>
                            <a:schemeClr val="tx1"/>
                          </a:solidFill>
                        </a:rPr>
                        <a:t>4 Μαρτίου 2023</a:t>
                      </a:r>
                      <a:endParaRPr lang="el-G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l-GR" sz="1600" b="0" dirty="0" smtClean="0">
                          <a:solidFill>
                            <a:schemeClr val="tx1"/>
                          </a:solidFill>
                          <a:latin typeface="Arial" panose="020B0604020202020204" pitchFamily="34" charset="0"/>
                          <a:cs typeface="Arial" panose="020B0604020202020204" pitchFamily="34" charset="0"/>
                        </a:rPr>
                        <a:t>Αιτήσεις</a:t>
                      </a:r>
                      <a:endParaRPr lang="el-G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600" b="0" dirty="0" smtClean="0">
                          <a:solidFill>
                            <a:schemeClr val="tx1"/>
                          </a:solidFill>
                          <a:latin typeface="Arial" panose="020B0604020202020204" pitchFamily="34" charset="0"/>
                          <a:cs typeface="Arial" panose="020B0604020202020204" pitchFamily="34" charset="0"/>
                        </a:rPr>
                        <a:t>108.000 υποψήφιοι</a:t>
                      </a:r>
                      <a:endParaRPr lang="el-GR"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l-GR" sz="1600" b="0" dirty="0" smtClean="0">
                          <a:latin typeface="Arial" panose="020B0604020202020204" pitchFamily="34" charset="0"/>
                          <a:cs typeface="Arial" panose="020B0604020202020204" pitchFamily="34" charset="0"/>
                        </a:rPr>
                        <a:t>Συμμετοχή </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600" b="0" dirty="0" smtClean="0">
                          <a:latin typeface="Arial" panose="020B0604020202020204" pitchFamily="34" charset="0"/>
                          <a:cs typeface="Arial" panose="020B0604020202020204" pitchFamily="34" charset="0"/>
                        </a:rPr>
                        <a:t>77.000 υποψήφιοι</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884">
                <a:tc>
                  <a:txBody>
                    <a:bodyPr/>
                    <a:lstStyle/>
                    <a:p>
                      <a:r>
                        <a:rPr lang="el-GR" sz="1600" b="0" dirty="0" smtClean="0">
                          <a:latin typeface="Arial" panose="020B0604020202020204" pitchFamily="34" charset="0"/>
                          <a:cs typeface="Arial" panose="020B0604020202020204" pitchFamily="34" charset="0"/>
                        </a:rPr>
                        <a:t>Εξεταστικά κέντρα </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dirty="0" smtClean="0">
                          <a:latin typeface="Arial" panose="020B0604020202020204" pitchFamily="34" charset="0"/>
                          <a:cs typeface="Arial" panose="020B0604020202020204" pitchFamily="34" charset="0"/>
                        </a:rPr>
                        <a:t>527 εξεταστικά κέντρα σε 43 περιφερειακές ενότητες σε όλη τη χώρα</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884">
                <a:tc>
                  <a:txBody>
                    <a:bodyPr/>
                    <a:lstStyle/>
                    <a:p>
                      <a:r>
                        <a:rPr lang="el-GR" sz="1300" b="0" dirty="0" smtClean="0"/>
                        <a:t>Δημοσίευση αποτελεσμάτων α’ φάσης</a:t>
                      </a:r>
                      <a:endParaRPr lang="el-GR" sz="13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600" b="0" dirty="0" smtClean="0"/>
                        <a:t>Μέσα Απριλίου </a:t>
                      </a:r>
                      <a:r>
                        <a:rPr lang="el-GR" sz="1200" b="0" dirty="0" smtClean="0"/>
                        <a:t>(έχει ήδη ξεκινήσει η διαδικασία σάρωσης των απαντητικών φύλλων και αναμένεται η ανακοίνωση της βαθμολογίας των υποψηφίων το αργότερο μέχρι το Πάσχα-περίπου ένα μήνα μετά τον διαγωνισμό)</a:t>
                      </a:r>
                      <a:endParaRPr lang="el-GR"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l-GR" sz="1600" b="0" dirty="0" smtClean="0">
                          <a:latin typeface="Arial" panose="020B0604020202020204" pitchFamily="34" charset="0"/>
                          <a:cs typeface="Arial" panose="020B0604020202020204" pitchFamily="34" charset="0"/>
                        </a:rPr>
                        <a:t>Προσλήψεις</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1600" b="0" dirty="0" smtClean="0">
                          <a:latin typeface="Arial" panose="020B0604020202020204" pitchFamily="34" charset="0"/>
                          <a:cs typeface="Arial" panose="020B0604020202020204" pitchFamily="34" charset="0"/>
                        </a:rPr>
                        <a:t>Περίπου 12.000 προσλήψεις </a:t>
                      </a:r>
                      <a:endParaRPr lang="el-G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Δεξιό άγκιστρο 2"/>
          <p:cNvSpPr/>
          <p:nvPr/>
        </p:nvSpPr>
        <p:spPr>
          <a:xfrm>
            <a:off x="7663005" y="1565193"/>
            <a:ext cx="558351" cy="7414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Ορθογώνιο 3"/>
          <p:cNvSpPr/>
          <p:nvPr/>
        </p:nvSpPr>
        <p:spPr>
          <a:xfrm>
            <a:off x="8342892" y="1478695"/>
            <a:ext cx="2555767" cy="1256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100" dirty="0" smtClean="0">
                <a:solidFill>
                  <a:schemeClr val="tx1"/>
                </a:solidFill>
                <a:latin typeface="Arial" panose="020B0604020202020204" pitchFamily="34" charset="0"/>
                <a:cs typeface="Arial" panose="020B0604020202020204" pitchFamily="34" charset="0"/>
              </a:rPr>
              <a:t>Η </a:t>
            </a:r>
            <a:r>
              <a:rPr lang="el-GR" sz="1100" dirty="0">
                <a:solidFill>
                  <a:schemeClr val="tx1"/>
                </a:solidFill>
                <a:latin typeface="Arial" panose="020B0604020202020204" pitchFamily="34" charset="0"/>
                <a:cs typeface="Arial" panose="020B0604020202020204" pitchFamily="34" charset="0"/>
              </a:rPr>
              <a:t>προετοιμασία ενός γραπτού διαγωνισμού από το ΑΣΕΠ απαιτούσε ένα χρονικό διάστημα 6 περίπου </a:t>
            </a:r>
            <a:r>
              <a:rPr lang="el-GR" sz="1100" dirty="0" smtClean="0">
                <a:solidFill>
                  <a:schemeClr val="tx1"/>
                </a:solidFill>
                <a:latin typeface="Arial" panose="020B0604020202020204" pitchFamily="34" charset="0"/>
                <a:cs typeface="Arial" panose="020B0604020202020204" pitchFamily="34" charset="0"/>
              </a:rPr>
              <a:t>μηνών - </a:t>
            </a:r>
            <a:r>
              <a:rPr lang="el-GR" sz="1100" dirty="0">
                <a:solidFill>
                  <a:schemeClr val="tx1"/>
                </a:solidFill>
                <a:latin typeface="Arial" panose="020B0604020202020204" pitchFamily="34" charset="0"/>
                <a:cs typeface="Arial" panose="020B0604020202020204" pitchFamily="34" charset="0"/>
              </a:rPr>
              <a:t>ε</a:t>
            </a:r>
            <a:r>
              <a:rPr lang="el-GR" sz="1100" dirty="0" smtClean="0">
                <a:solidFill>
                  <a:schemeClr val="tx1"/>
                </a:solidFill>
                <a:latin typeface="Arial" panose="020B0604020202020204" pitchFamily="34" charset="0"/>
                <a:cs typeface="Arial" panose="020B0604020202020204" pitchFamily="34" charset="0"/>
              </a:rPr>
              <a:t>ν </a:t>
            </a:r>
            <a:r>
              <a:rPr lang="el-GR" sz="1100" dirty="0">
                <a:solidFill>
                  <a:schemeClr val="tx1"/>
                </a:solidFill>
                <a:latin typeface="Arial" panose="020B0604020202020204" pitchFamily="34" charset="0"/>
                <a:cs typeface="Arial" panose="020B0604020202020204" pitchFamily="34" charset="0"/>
              </a:rPr>
              <a:t>προκειμένω, με χρήση καινοτόμων λύσεων πληροφορικής ο χρόνος αυτός </a:t>
            </a:r>
            <a:r>
              <a:rPr lang="el-GR" sz="1100" b="1" dirty="0" err="1">
                <a:solidFill>
                  <a:schemeClr val="tx1"/>
                </a:solidFill>
                <a:latin typeface="Arial" panose="020B0604020202020204" pitchFamily="34" charset="0"/>
                <a:cs typeface="Arial" panose="020B0604020202020204" pitchFamily="34" charset="0"/>
              </a:rPr>
              <a:t>ελαχιστοποιηθηκε</a:t>
            </a:r>
            <a:r>
              <a:rPr lang="el-GR" sz="1100" dirty="0">
                <a:solidFill>
                  <a:schemeClr val="tx1"/>
                </a:solidFill>
                <a:latin typeface="Arial" panose="020B0604020202020204" pitchFamily="34" charset="0"/>
                <a:cs typeface="Arial" panose="020B0604020202020204" pitchFamily="34" charset="0"/>
              </a:rPr>
              <a:t> σε χρονικό διάστημα περίπου </a:t>
            </a:r>
            <a:r>
              <a:rPr lang="el-GR" sz="1100" b="1" dirty="0" smtClean="0">
                <a:solidFill>
                  <a:schemeClr val="tx1"/>
                </a:solidFill>
                <a:latin typeface="Arial" panose="020B0604020202020204" pitchFamily="34" charset="0"/>
                <a:cs typeface="Arial" panose="020B0604020202020204" pitchFamily="34" charset="0"/>
              </a:rPr>
              <a:t>3,5 μηνών</a:t>
            </a:r>
            <a:endParaRPr lang="el-GR" sz="1100" b="1" dirty="0">
              <a:solidFill>
                <a:schemeClr val="tx1"/>
              </a:solidFill>
            </a:endParaRPr>
          </a:p>
        </p:txBody>
      </p:sp>
      <p:cxnSp>
        <p:nvCxnSpPr>
          <p:cNvPr id="11" name="Ευθύγραμμο βέλος σύνδεσης 10"/>
          <p:cNvCxnSpPr/>
          <p:nvPr/>
        </p:nvCxnSpPr>
        <p:spPr>
          <a:xfrm flipV="1">
            <a:off x="7702372" y="4736761"/>
            <a:ext cx="71669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8542625" y="4341345"/>
            <a:ext cx="3253952" cy="6507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smtClean="0">
                <a:solidFill>
                  <a:schemeClr val="tx1"/>
                </a:solidFill>
                <a:latin typeface="Arial" panose="020B0604020202020204" pitchFamily="34" charset="0"/>
                <a:cs typeface="Arial" panose="020B0604020202020204" pitchFamily="34" charset="0"/>
              </a:rPr>
              <a:t>6.000 προσλήψεις από τον προγραμματισμό προσλήψεων 2022-2023 και 6.000 από τον προγραμματισμό του 2024</a:t>
            </a:r>
            <a:endParaRPr lang="el-GR"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611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lvl="0" algn="ctr"/>
            <a:r>
              <a:rPr lang="el-GR" sz="2000" b="1" dirty="0" smtClean="0">
                <a:solidFill>
                  <a:srgbClr val="0070C0"/>
                </a:solidFill>
                <a:latin typeface="Arial" panose="020B0604020202020204" pitchFamily="34" charset="0"/>
                <a:ea typeface="Arial"/>
                <a:cs typeface="Arial" panose="020B0604020202020204" pitchFamily="34" charset="0"/>
                <a:sym typeface="Calibri"/>
              </a:rPr>
              <a:t>Γ. Γραπτός Διαγωνισμός ΑΣΕΠ (4 Μαρτίου 2023) </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lang="en-US" sz="1400" b="1" i="1"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lvl="0" algn="just"/>
            <a:endParaRPr lang="el-GR" sz="1200" dirty="0" smtClean="0"/>
          </a:p>
          <a:p>
            <a:pPr algn="just"/>
            <a:endParaRPr lang="el-GR" sz="1200" dirty="0">
              <a:latin typeface="Arial" panose="020B0604020202020204" pitchFamily="34" charset="0"/>
              <a:cs typeface="Arial" panose="020B0604020202020204" pitchFamily="34" charset="0"/>
            </a:endParaRPr>
          </a:p>
          <a:p>
            <a:pPr algn="just"/>
            <a:r>
              <a:rPr lang="el-GR" sz="1400" b="1" dirty="0" smtClean="0">
                <a:solidFill>
                  <a:srgbClr val="0070C0"/>
                </a:solidFill>
                <a:latin typeface="Arial" panose="020B0604020202020204" pitchFamily="34" charset="0"/>
                <a:cs typeface="Arial" panose="020B0604020202020204" pitchFamily="34" charset="0"/>
              </a:rPr>
              <a:t>Προετοιμασία διαγωνισμού </a:t>
            </a:r>
            <a:endParaRPr lang="el-GR" sz="1400" b="1" dirty="0">
              <a:solidFill>
                <a:srgbClr val="0070C0"/>
              </a:solidFill>
              <a:latin typeface="Arial" panose="020B0604020202020204" pitchFamily="34" charset="0"/>
              <a:cs typeface="Arial" panose="020B0604020202020204" pitchFamily="34" charset="0"/>
            </a:endParaRPr>
          </a:p>
          <a:p>
            <a:pPr algn="just">
              <a:lnSpc>
                <a:spcPct val="150000"/>
              </a:lnSpc>
            </a:pPr>
            <a:endParaRPr lang="el-GR" sz="1200" dirty="0" smtClean="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l-GR" sz="1200" dirty="0" smtClean="0">
                <a:latin typeface="Arial" panose="020B0604020202020204" pitchFamily="34" charset="0"/>
                <a:cs typeface="Arial" panose="020B0604020202020204" pitchFamily="34" charset="0"/>
              </a:rPr>
              <a:t>Προγραμματική </a:t>
            </a:r>
            <a:r>
              <a:rPr lang="el-GR" sz="1200" dirty="0">
                <a:latin typeface="Arial" panose="020B0604020202020204" pitchFamily="34" charset="0"/>
                <a:cs typeface="Arial" panose="020B0604020202020204" pitchFamily="34" charset="0"/>
              </a:rPr>
              <a:t>συμφωνία με το Εθνικό και Καποδιστριακό Πανεπιστήμιο Αθηνών, </a:t>
            </a:r>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την ανάπτυξη των δοκιμασιών δεξιοτήτων και εργασιακής </a:t>
            </a:r>
            <a:r>
              <a:rPr lang="el-GR" sz="1200" dirty="0" smtClean="0">
                <a:latin typeface="Arial" panose="020B0604020202020204" pitchFamily="34" charset="0"/>
                <a:cs typeface="Arial" panose="020B0604020202020204" pitchFamily="34" charset="0"/>
              </a:rPr>
              <a:t>αποτελεσματικότητας.  Εξειδικευμένοι </a:t>
            </a:r>
            <a:r>
              <a:rPr lang="el-GR" sz="1200" dirty="0" err="1" smtClean="0">
                <a:latin typeface="Arial" panose="020B0604020202020204" pitchFamily="34" charset="0"/>
                <a:cs typeface="Arial" panose="020B0604020202020204" pitchFamily="34" charset="0"/>
              </a:rPr>
              <a:t>ψυχομέτρες</a:t>
            </a:r>
            <a:r>
              <a:rPr lang="el-GR" sz="1200" dirty="0" smtClean="0">
                <a:latin typeface="Arial" panose="020B0604020202020204" pitchFamily="34" charset="0"/>
                <a:cs typeface="Arial" panose="020B0604020202020204" pitchFamily="34" charset="0"/>
              </a:rPr>
              <a:t> διαμόρφωσαν </a:t>
            </a:r>
            <a:r>
              <a:rPr lang="el-GR" sz="1200" dirty="0">
                <a:latin typeface="Arial" panose="020B0604020202020204" pitchFamily="34" charset="0"/>
                <a:cs typeface="Arial" panose="020B0604020202020204" pitchFamily="34" charset="0"/>
              </a:rPr>
              <a:t>πλήρως εξειδικευμένα και </a:t>
            </a:r>
            <a:r>
              <a:rPr lang="el-GR" sz="1200" dirty="0" err="1">
                <a:latin typeface="Arial" panose="020B0604020202020204" pitchFamily="34" charset="0"/>
                <a:cs typeface="Arial" panose="020B0604020202020204" pitchFamily="34" charset="0"/>
              </a:rPr>
              <a:t>στοχευμένα</a:t>
            </a:r>
            <a:r>
              <a:rPr lang="el-GR" sz="1200" dirty="0">
                <a:latin typeface="Arial" panose="020B0604020202020204" pitchFamily="34" charset="0"/>
                <a:cs typeface="Arial" panose="020B0604020202020204" pitchFamily="34" charset="0"/>
              </a:rPr>
              <a:t> εργαλεία στο πλαίσιο έργου που διήρκησε, περίπου, 18 μήνες. </a:t>
            </a:r>
            <a:endParaRPr lang="el-GR" sz="1200" dirty="0" smtClean="0">
              <a:latin typeface="Arial" panose="020B0604020202020204" pitchFamily="34" charset="0"/>
              <a:cs typeface="Arial" panose="020B0604020202020204" pitchFamily="34" charset="0"/>
            </a:endParaRPr>
          </a:p>
          <a:p>
            <a:pPr algn="just">
              <a:lnSpc>
                <a:spcPct val="150000"/>
              </a:lnSpc>
            </a:pPr>
            <a:endParaRPr lang="el-GR" sz="1200"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l-GR" sz="1200" dirty="0" smtClean="0">
                <a:latin typeface="Arial" panose="020B0604020202020204" pitchFamily="34" charset="0"/>
                <a:cs typeface="Arial" panose="020B0604020202020204" pitchFamily="34" charset="0"/>
              </a:rPr>
              <a:t>Η </a:t>
            </a:r>
            <a:r>
              <a:rPr lang="el-GR" sz="1200" dirty="0">
                <a:latin typeface="Arial" panose="020B0604020202020204" pitchFamily="34" charset="0"/>
                <a:cs typeface="Arial" panose="020B0604020202020204" pitchFamily="34" charset="0"/>
              </a:rPr>
              <a:t>δοκιμασία δεξιοτήτων περιλάμβανε δύο επιμέρους δοκιμασίες: αριθμητικό συλλογισμό και λεκτικό </a:t>
            </a:r>
            <a:r>
              <a:rPr lang="el-GR" sz="1200" dirty="0" smtClean="0">
                <a:latin typeface="Arial" panose="020B0604020202020204" pitchFamily="34" charset="0"/>
                <a:cs typeface="Arial" panose="020B0604020202020204" pitchFamily="34" charset="0"/>
              </a:rPr>
              <a:t>συλλογισμό, </a:t>
            </a:r>
            <a:r>
              <a:rPr lang="el-GR" sz="1200" dirty="0">
                <a:latin typeface="Arial" panose="020B0604020202020204" pitchFamily="34" charset="0"/>
                <a:cs typeface="Arial" panose="020B0604020202020204" pitchFamily="34" charset="0"/>
              </a:rPr>
              <a:t>η δε δοκιμασία εργασιακής αποτελεσματικότητας αφορούσε στην ανάπτυξη υποθέσεων εργασίας που σχετίζονταν με την εργασιακή καθημερινότητα των δημοσίων υπαλλήλων</a:t>
            </a:r>
            <a:r>
              <a:rPr lang="el-GR" sz="1200" dirty="0" smtClean="0">
                <a:latin typeface="Arial" panose="020B0604020202020204" pitchFamily="34" charset="0"/>
                <a:cs typeface="Arial" panose="020B0604020202020204" pitchFamily="34" charset="0"/>
              </a:rPr>
              <a:t>. (συνολικά 100 ερωτήσεις) </a:t>
            </a:r>
          </a:p>
          <a:p>
            <a:pPr algn="just">
              <a:lnSpc>
                <a:spcPct val="150000"/>
              </a:lnSpc>
            </a:pPr>
            <a:endParaRPr lang="el-GR" sz="1200"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Ø"/>
            </a:pPr>
            <a:r>
              <a:rPr lang="el-GR" sz="1200" dirty="0" smtClean="0">
                <a:latin typeface="Arial" panose="020B0604020202020204" pitchFamily="34" charset="0"/>
                <a:cs typeface="Arial" panose="020B0604020202020204" pitchFamily="34" charset="0"/>
              </a:rPr>
              <a:t>Συνεργασία – επαφή με </a:t>
            </a:r>
            <a:r>
              <a:rPr lang="el-GR" sz="1200" dirty="0">
                <a:latin typeface="Arial" panose="020B0604020202020204" pitchFamily="34" charset="0"/>
                <a:cs typeface="Arial" panose="020B0604020202020204" pitchFamily="34" charset="0"/>
              </a:rPr>
              <a:t>τους υπηρεσιακούς παράγοντες του Υπουργείου Παιδείας προκειμένου να διασφαλισθεί η αρτιότητα της σχετικής </a:t>
            </a:r>
            <a:r>
              <a:rPr lang="el-GR" sz="1200" dirty="0" smtClean="0">
                <a:latin typeface="Arial" panose="020B0604020202020204" pitchFamily="34" charset="0"/>
                <a:cs typeface="Arial" panose="020B0604020202020204" pitchFamily="34" charset="0"/>
              </a:rPr>
              <a:t>διαδικασίας: </a:t>
            </a:r>
          </a:p>
          <a:p>
            <a:pPr marL="628650" lvl="1" indent="-171450" algn="just">
              <a:lnSpc>
                <a:spcPct val="150000"/>
              </a:lnSpc>
              <a:buFont typeface="Wingdings" panose="05000000000000000000" pitchFamily="2" charset="2"/>
              <a:buChar char="ü"/>
            </a:pPr>
            <a:r>
              <a:rPr lang="el-GR" sz="1200" dirty="0" smtClean="0">
                <a:latin typeface="Arial" panose="020B0604020202020204" pitchFamily="34" charset="0"/>
                <a:cs typeface="Arial" panose="020B0604020202020204" pitchFamily="34" charset="0"/>
              </a:rPr>
              <a:t>δοκιμές </a:t>
            </a:r>
            <a:r>
              <a:rPr lang="el-GR" sz="1200" dirty="0">
                <a:latin typeface="Arial" panose="020B0604020202020204" pitchFamily="34" charset="0"/>
                <a:cs typeface="Arial" panose="020B0604020202020204" pitchFamily="34" charset="0"/>
              </a:rPr>
              <a:t>αποστολής και εκτύπωσης θεμάτων, </a:t>
            </a:r>
            <a:endParaRPr lang="el-GR" sz="1200" dirty="0" smtClean="0">
              <a:latin typeface="Arial" panose="020B0604020202020204" pitchFamily="34" charset="0"/>
              <a:cs typeface="Arial" panose="020B0604020202020204" pitchFamily="34" charset="0"/>
            </a:endParaRPr>
          </a:p>
          <a:p>
            <a:pPr marL="628650" lvl="1" indent="-171450" algn="just">
              <a:lnSpc>
                <a:spcPct val="150000"/>
              </a:lnSpc>
              <a:buFont typeface="Wingdings" panose="05000000000000000000" pitchFamily="2" charset="2"/>
              <a:buChar char="ü"/>
            </a:pPr>
            <a:r>
              <a:rPr lang="el-GR" sz="1200" dirty="0" smtClean="0">
                <a:latin typeface="Arial" panose="020B0604020202020204" pitchFamily="34" charset="0"/>
                <a:cs typeface="Arial" panose="020B0604020202020204" pitchFamily="34" charset="0"/>
              </a:rPr>
              <a:t>οδηγίες </a:t>
            </a:r>
            <a:r>
              <a:rPr lang="el-GR" sz="1200" dirty="0">
                <a:latin typeface="Arial" panose="020B0604020202020204" pitchFamily="34" charset="0"/>
                <a:cs typeface="Arial" panose="020B0604020202020204" pitchFamily="34" charset="0"/>
              </a:rPr>
              <a:t>προς επόπτες και επιτηρητές, </a:t>
            </a:r>
            <a:endParaRPr lang="el-GR" sz="1200" dirty="0" smtClean="0">
              <a:latin typeface="Arial" panose="020B0604020202020204" pitchFamily="34" charset="0"/>
              <a:cs typeface="Arial" panose="020B0604020202020204" pitchFamily="34" charset="0"/>
            </a:endParaRPr>
          </a:p>
          <a:p>
            <a:pPr marL="628650" lvl="1" indent="-171450" algn="just">
              <a:lnSpc>
                <a:spcPct val="150000"/>
              </a:lnSpc>
              <a:buFont typeface="Wingdings" panose="05000000000000000000" pitchFamily="2" charset="2"/>
              <a:buChar char="ü"/>
            </a:pPr>
            <a:r>
              <a:rPr lang="el-GR" sz="1200" dirty="0" smtClean="0">
                <a:latin typeface="Arial" panose="020B0604020202020204" pitchFamily="34" charset="0"/>
                <a:cs typeface="Arial" panose="020B0604020202020204" pitchFamily="34" charset="0"/>
              </a:rPr>
              <a:t>δέσμευση </a:t>
            </a:r>
            <a:r>
              <a:rPr lang="el-GR" sz="1200" dirty="0">
                <a:latin typeface="Arial" panose="020B0604020202020204" pitchFamily="34" charset="0"/>
                <a:cs typeface="Arial" panose="020B0604020202020204" pitchFamily="34" charset="0"/>
              </a:rPr>
              <a:t>κονδυλίων για συντήρηση φωτοτυπικών μηχανημάτων και αγοράς αναλώσιμων, </a:t>
            </a:r>
            <a:endParaRPr lang="el-GR" sz="1200" dirty="0" smtClean="0">
              <a:latin typeface="Arial" panose="020B0604020202020204" pitchFamily="34" charset="0"/>
              <a:cs typeface="Arial" panose="020B0604020202020204" pitchFamily="34" charset="0"/>
            </a:endParaRPr>
          </a:p>
          <a:p>
            <a:pPr marL="628650" lvl="1" indent="-171450" algn="just">
              <a:lnSpc>
                <a:spcPct val="150000"/>
              </a:lnSpc>
              <a:buFont typeface="Wingdings" panose="05000000000000000000" pitchFamily="2" charset="2"/>
              <a:buChar char="ü"/>
            </a:pPr>
            <a:r>
              <a:rPr lang="el-GR" sz="1200" dirty="0" smtClean="0">
                <a:latin typeface="Arial" panose="020B0604020202020204" pitchFamily="34" charset="0"/>
                <a:cs typeface="Arial" panose="020B0604020202020204" pitchFamily="34" charset="0"/>
              </a:rPr>
              <a:t>ενημέρωση </a:t>
            </a:r>
            <a:r>
              <a:rPr lang="el-GR" sz="1200" dirty="0">
                <a:latin typeface="Arial" panose="020B0604020202020204" pitchFamily="34" charset="0"/>
                <a:cs typeface="Arial" panose="020B0604020202020204" pitchFamily="34" charset="0"/>
              </a:rPr>
              <a:t>των εποπτών για το πλήθος των προς αναπαραγωγή </a:t>
            </a:r>
            <a:r>
              <a:rPr lang="el-GR" sz="1200" dirty="0" smtClean="0">
                <a:latin typeface="Arial" panose="020B0604020202020204" pitchFamily="34" charset="0"/>
                <a:cs typeface="Arial" panose="020B0604020202020204" pitchFamily="34" charset="0"/>
              </a:rPr>
              <a:t>σελίδων</a:t>
            </a:r>
            <a:endParaRPr lang="el-GR" sz="1200" dirty="0">
              <a:latin typeface="Arial" panose="020B0604020202020204" pitchFamily="34" charset="0"/>
              <a:cs typeface="Arial" panose="020B0604020202020204" pitchFamily="34" charset="0"/>
            </a:endParaRPr>
          </a:p>
          <a:p>
            <a:pPr lvl="0" algn="just"/>
            <a:endParaRPr lang="en-US" sz="1200" dirty="0">
              <a:solidFill>
                <a:srgbClr val="000000"/>
              </a:solidFill>
              <a:latin typeface="Arial" panose="020B0604020202020204" pitchFamily="34" charset="0"/>
              <a:cs typeface="Arial" panose="020B0604020202020204" pitchFamily="34" charset="0"/>
              <a:sym typeface="Arial"/>
            </a:endParaRPr>
          </a:p>
          <a:p>
            <a:pPr marL="228600" lvl="0" indent="-228600" algn="just">
              <a:buFont typeface="+mj-lt"/>
              <a:buAutoNum type="arabicPeriod"/>
            </a:pP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17</a:t>
            </a:fld>
            <a:endParaRPr/>
          </a:p>
        </p:txBody>
      </p:sp>
    </p:spTree>
    <p:extLst>
      <p:ext uri="{BB962C8B-B14F-4D97-AF65-F5344CB8AC3E}">
        <p14:creationId xmlns:p14="http://schemas.microsoft.com/office/powerpoint/2010/main" val="3670864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sz="3100" b="1" dirty="0" smtClean="0">
                <a:solidFill>
                  <a:srgbClr val="0070C0"/>
                </a:solidFill>
                <a:latin typeface="Arial"/>
                <a:ea typeface="Arial"/>
                <a:cs typeface="Arial"/>
                <a:sym typeface="Arial"/>
              </a:rPr>
              <a:t>Δημόσιος </a:t>
            </a:r>
            <a:r>
              <a:rPr lang="el-GR" sz="3100" b="1" dirty="0">
                <a:solidFill>
                  <a:srgbClr val="0070C0"/>
                </a:solidFill>
                <a:latin typeface="Arial"/>
                <a:ea typeface="Arial"/>
                <a:cs typeface="Arial"/>
                <a:sym typeface="Arial"/>
              </a:rPr>
              <a:t>Τομέας: </a:t>
            </a:r>
            <a:br>
              <a:rPr lang="el-GR" sz="3100" b="1" dirty="0">
                <a:solidFill>
                  <a:srgbClr val="0070C0"/>
                </a:solidFill>
                <a:latin typeface="Arial"/>
                <a:ea typeface="Arial"/>
                <a:cs typeface="Arial"/>
                <a:sym typeface="Arial"/>
              </a:rPr>
            </a:br>
            <a:r>
              <a:rPr lang="el-GR" sz="3100" b="1" dirty="0">
                <a:solidFill>
                  <a:srgbClr val="0070C0"/>
                </a:solidFill>
                <a:latin typeface="Arial"/>
                <a:ea typeface="Arial"/>
                <a:cs typeface="Arial"/>
                <a:sym typeface="Arial"/>
              </a:rPr>
              <a:t>Άνθρωποι - Οργάνωση &amp;  Διαδικασίες - Τεχνολογία                       </a:t>
            </a:r>
            <a:br>
              <a:rPr lang="el-GR" sz="3100" b="1" dirty="0">
                <a:solidFill>
                  <a:srgbClr val="0070C0"/>
                </a:solidFill>
                <a:latin typeface="Arial"/>
                <a:ea typeface="Arial"/>
                <a:cs typeface="Arial"/>
                <a:sym typeface="Arial"/>
              </a:rPr>
            </a:br>
            <a:r>
              <a:rPr lang="el-GR" sz="3100" b="1" dirty="0">
                <a:solidFill>
                  <a:srgbClr val="0070C0"/>
                </a:solidFill>
                <a:latin typeface="Arial"/>
                <a:ea typeface="Arial"/>
                <a:cs typeface="Arial"/>
                <a:sym typeface="Arial"/>
              </a:rPr>
              <a:t>2019 - </a:t>
            </a:r>
            <a:r>
              <a:rPr lang="el-GR" sz="3100" b="1" dirty="0" smtClean="0">
                <a:solidFill>
                  <a:srgbClr val="0070C0"/>
                </a:solidFill>
                <a:latin typeface="Arial"/>
                <a:ea typeface="Arial"/>
                <a:cs typeface="Arial"/>
                <a:sym typeface="Arial"/>
              </a:rPr>
              <a:t>2030</a:t>
            </a:r>
            <a:r>
              <a:rPr lang="el-GR" b="1" dirty="0" smtClean="0">
                <a:solidFill>
                  <a:srgbClr val="0070C0"/>
                </a:solidFill>
                <a:latin typeface="Arial"/>
                <a:ea typeface="Arial"/>
                <a:cs typeface="Arial"/>
                <a:sym typeface="Arial"/>
              </a:rPr>
              <a:t/>
            </a:r>
            <a:br>
              <a:rPr lang="el-GR" b="1" dirty="0" smtClean="0">
                <a:solidFill>
                  <a:srgbClr val="0070C0"/>
                </a:solidFill>
                <a:latin typeface="Arial"/>
                <a:ea typeface="Arial"/>
                <a:cs typeface="Arial"/>
                <a:sym typeface="Arial"/>
              </a:rPr>
            </a:br>
            <a:endParaRPr lang="el-GR" dirty="0"/>
          </a:p>
        </p:txBody>
      </p:sp>
      <p:sp>
        <p:nvSpPr>
          <p:cNvPr id="4" name="Θέση αριθμού διαφάνειας 3"/>
          <p:cNvSpPr>
            <a:spLocks noGrp="1"/>
          </p:cNvSpPr>
          <p:nvPr>
            <p:ph type="sldNum" sz="quarter" idx="12"/>
          </p:nvPr>
        </p:nvSpPr>
        <p:spPr/>
        <p:txBody>
          <a:bodyPr/>
          <a:lstStyle/>
          <a:p>
            <a:fld id="{6B2DEE81-C5C4-4FC1-B7B6-7CCCFD9AFD1F}" type="slidenum">
              <a:rPr lang="el-GR" smtClean="0"/>
              <a:t>18</a:t>
            </a:fld>
            <a:endParaRPr lang="el-GR"/>
          </a:p>
        </p:txBody>
      </p:sp>
    </p:spTree>
    <p:extLst>
      <p:ext uri="{BB962C8B-B14F-4D97-AF65-F5344CB8AC3E}">
        <p14:creationId xmlns:p14="http://schemas.microsoft.com/office/powerpoint/2010/main" val="2637940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4300" algn="ctr">
              <a:lnSpc>
                <a:spcPct val="100000"/>
              </a:lnSpc>
              <a:spcBef>
                <a:spcPts val="0"/>
              </a:spcBef>
            </a:pPr>
            <a:r>
              <a:rPr lang="el-GR" sz="2400" b="1" dirty="0">
                <a:solidFill>
                  <a:srgbClr val="0070C0"/>
                </a:solidFill>
                <a:latin typeface="Arial"/>
                <a:ea typeface="Arial"/>
                <a:cs typeface="Arial"/>
              </a:rPr>
              <a:t>Η εικόνα του ανθρώπινου δυναμικού του Δημοσίου Τομέα</a:t>
            </a:r>
          </a:p>
        </p:txBody>
      </p:sp>
      <p:pic>
        <p:nvPicPr>
          <p:cNvPr id="4" name="Εικόνα 3"/>
          <p:cNvPicPr>
            <a:picLocks noChangeAspect="1"/>
          </p:cNvPicPr>
          <p:nvPr/>
        </p:nvPicPr>
        <p:blipFill>
          <a:blip r:embed="rId2"/>
          <a:stretch>
            <a:fillRect/>
          </a:stretch>
        </p:blipFill>
        <p:spPr>
          <a:xfrm>
            <a:off x="2329925" y="3614592"/>
            <a:ext cx="6425897" cy="2572734"/>
          </a:xfrm>
          <a:prstGeom prst="rect">
            <a:avLst/>
          </a:prstGeom>
        </p:spPr>
      </p:pic>
      <p:sp>
        <p:nvSpPr>
          <p:cNvPr id="6" name="Ορθογώνιο 5"/>
          <p:cNvSpPr/>
          <p:nvPr/>
        </p:nvSpPr>
        <p:spPr>
          <a:xfrm>
            <a:off x="737711" y="1304298"/>
            <a:ext cx="10716578" cy="1077218"/>
          </a:xfrm>
          <a:prstGeom prst="rect">
            <a:avLst/>
          </a:prstGeom>
        </p:spPr>
        <p:txBody>
          <a:bodyPr wrap="square">
            <a:spAutoFit/>
          </a:bodyPr>
          <a:lstStyle/>
          <a:p>
            <a:pPr marL="285750" indent="-285750">
              <a:buFont typeface="Wingdings" panose="05000000000000000000" pitchFamily="2" charset="2"/>
              <a:buChar char="ü"/>
            </a:pPr>
            <a:r>
              <a:rPr lang="el-GR" sz="1600" dirty="0"/>
              <a:t>Στις </a:t>
            </a:r>
            <a:r>
              <a:rPr lang="el-GR" sz="1600" u="sng" dirty="0"/>
              <a:t>31 Δεκεμβρίου 2022</a:t>
            </a:r>
            <a:r>
              <a:rPr lang="el-GR" sz="1600" dirty="0"/>
              <a:t>, στο Μητρώο Ανθρώπινου Δυναμικού του Ελληνικού Δημοσίου (Απογραφή) το τακτικό </a:t>
            </a:r>
            <a:r>
              <a:rPr lang="el-GR" sz="1600" dirty="0" smtClean="0"/>
              <a:t>προσωπικό, (μόνιμοι </a:t>
            </a:r>
            <a:r>
              <a:rPr lang="el-GR" sz="1600" dirty="0"/>
              <a:t>υπάλληλοι και υπάλληλοι </a:t>
            </a:r>
            <a:r>
              <a:rPr lang="el-GR" sz="1600" dirty="0" err="1" smtClean="0"/>
              <a:t>ι.δ.α.χ</a:t>
            </a:r>
            <a:r>
              <a:rPr lang="el-GR" sz="1600" dirty="0" smtClean="0"/>
              <a:t>.), </a:t>
            </a:r>
            <a:r>
              <a:rPr lang="el-GR" sz="1600" dirty="0"/>
              <a:t>ανέρχονται σε </a:t>
            </a:r>
            <a:r>
              <a:rPr lang="el-GR" sz="1600" b="1" dirty="0"/>
              <a:t>599.587</a:t>
            </a:r>
            <a:r>
              <a:rPr lang="el-GR" sz="1600" dirty="0"/>
              <a:t> άτομα</a:t>
            </a:r>
            <a:r>
              <a:rPr lang="el-GR" sz="1600" dirty="0" smtClean="0"/>
              <a:t>.</a:t>
            </a:r>
          </a:p>
          <a:p>
            <a:pPr marL="285750" indent="-285750">
              <a:buFont typeface="Wingdings" panose="05000000000000000000" pitchFamily="2" charset="2"/>
              <a:buChar char="ü"/>
            </a:pPr>
            <a:r>
              <a:rPr lang="el-GR" sz="1600" dirty="0"/>
              <a:t>Ο</a:t>
            </a:r>
            <a:r>
              <a:rPr lang="el-GR" sz="1600" dirty="0" smtClean="0"/>
              <a:t> </a:t>
            </a:r>
            <a:r>
              <a:rPr lang="el-GR" sz="1600" dirty="0"/>
              <a:t>αριθμός του τακτικού προσωπικού τείνει τα τελευταία χρόνια να </a:t>
            </a:r>
            <a:r>
              <a:rPr lang="el-GR" sz="1600" b="1" dirty="0"/>
              <a:t>σταθεροποιείται</a:t>
            </a:r>
            <a:r>
              <a:rPr lang="el-GR" sz="1600" dirty="0"/>
              <a:t>, γεγονός που αποδεικνύει την </a:t>
            </a:r>
            <a:r>
              <a:rPr lang="el-GR" sz="1600" b="1" dirty="0"/>
              <a:t>απαρέγκλιτη τήρηση του κανόνα 1:1 (1 πρόσληψη:1 αποχώρηση</a:t>
            </a:r>
            <a:r>
              <a:rPr lang="el-GR" sz="1600" b="1" dirty="0" smtClean="0"/>
              <a:t>)</a:t>
            </a:r>
            <a:r>
              <a:rPr lang="el-GR" sz="1600" dirty="0"/>
              <a:t>.</a:t>
            </a:r>
          </a:p>
        </p:txBody>
      </p:sp>
      <p:sp>
        <p:nvSpPr>
          <p:cNvPr id="7" name="Ορθογώνιο 6"/>
          <p:cNvSpPr/>
          <p:nvPr/>
        </p:nvSpPr>
        <p:spPr>
          <a:xfrm>
            <a:off x="2207568" y="2977207"/>
            <a:ext cx="6700024" cy="523220"/>
          </a:xfrm>
          <a:prstGeom prst="rect">
            <a:avLst/>
          </a:prstGeom>
        </p:spPr>
        <p:txBody>
          <a:bodyPr wrap="square">
            <a:spAutoFit/>
          </a:bodyPr>
          <a:lstStyle/>
          <a:p>
            <a:r>
              <a:rPr lang="el-GR" sz="1400" i="1" dirty="0" smtClean="0"/>
              <a:t>Διάγραμμα:  </a:t>
            </a:r>
            <a:r>
              <a:rPr lang="el-GR" sz="1400" i="1" dirty="0"/>
              <a:t>Εξέλιξη του αριθμού του τακτικού προσωπικού του Δημοσίου (2009-2022)</a:t>
            </a:r>
          </a:p>
        </p:txBody>
      </p:sp>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19</a:t>
            </a:fld>
            <a:endParaRPr lang="el-GR"/>
          </a:p>
        </p:txBody>
      </p:sp>
    </p:spTree>
    <p:extLst>
      <p:ext uri="{BB962C8B-B14F-4D97-AF65-F5344CB8AC3E}">
        <p14:creationId xmlns:p14="http://schemas.microsoft.com/office/powerpoint/2010/main" val="305120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a:bodyPr>
          <a:lstStyle/>
          <a:p>
            <a:pPr algn="just">
              <a:lnSpc>
                <a:spcPct val="12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Τρόπος </a:t>
            </a:r>
            <a:r>
              <a:rPr lang="el-GR" sz="1400" b="1" dirty="0">
                <a:latin typeface="Arial" panose="020B0604020202020204" pitchFamily="34" charset="0"/>
                <a:cs typeface="Arial" panose="020B0604020202020204" pitchFamily="34" charset="0"/>
              </a:rPr>
              <a:t>καταβολής τέλους χρήσεως κοινόχρηστων χώρων </a:t>
            </a:r>
            <a:r>
              <a:rPr lang="el-GR" sz="1400" dirty="0">
                <a:latin typeface="Arial" panose="020B0604020202020204" pitchFamily="34" charset="0"/>
                <a:cs typeface="Arial" panose="020B0604020202020204" pitchFamily="34" charset="0"/>
              </a:rPr>
              <a:t>- Αρμοδιότητα περί καθορισμού προδιαγραφών και απαιτήσεων αποκατάστασης των τομών στους κοινόχρηστους χώρους και κυρώσεις - Τροποποίηση άρθρου 13 από 24-9/20-10-1958 </a:t>
            </a:r>
            <a:r>
              <a:rPr lang="el-GR" sz="1400" dirty="0" err="1" smtClean="0">
                <a:latin typeface="Arial" panose="020B0604020202020204" pitchFamily="34" charset="0"/>
                <a:cs typeface="Arial" panose="020B0604020202020204" pitchFamily="34" charset="0"/>
              </a:rPr>
              <a:t>β.δ</a:t>
            </a:r>
            <a:r>
              <a:rPr lang="el-GR" sz="1400" dirty="0" smtClean="0">
                <a:latin typeface="Arial" panose="020B0604020202020204" pitchFamily="34" charset="0"/>
                <a:cs typeface="Arial" panose="020B0604020202020204" pitchFamily="34" charset="0"/>
              </a:rPr>
              <a:t>.: </a:t>
            </a:r>
          </a:p>
          <a:p>
            <a:pPr lvl="1" algn="just">
              <a:lnSpc>
                <a:spcPct val="12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Πρόβλεψη </a:t>
            </a:r>
            <a:r>
              <a:rPr lang="el-GR" sz="1400" b="1" dirty="0">
                <a:latin typeface="Arial" panose="020B0604020202020204" pitchFamily="34" charset="0"/>
                <a:cs typeface="Arial" panose="020B0604020202020204" pitchFamily="34" charset="0"/>
              </a:rPr>
              <a:t>νέας εναλλακτικής δυνατότητας καταβολής </a:t>
            </a:r>
            <a:r>
              <a:rPr lang="el-GR" sz="1400" dirty="0">
                <a:latin typeface="Arial" panose="020B0604020202020204" pitchFamily="34" charset="0"/>
                <a:cs typeface="Arial" panose="020B0604020202020204" pitchFamily="34" charset="0"/>
              </a:rPr>
              <a:t>του τέλους χρήσης κοινοχρήστων χώρων:</a:t>
            </a:r>
          </a:p>
          <a:p>
            <a:pPr lvl="2" algn="just">
              <a:lnSpc>
                <a:spcPct val="120000"/>
              </a:lnSpc>
              <a:spcBef>
                <a:spcPts val="0"/>
              </a:spcBef>
              <a:buFont typeface="Wingdings" panose="05000000000000000000" pitchFamily="2" charset="2"/>
              <a:buChar char="§"/>
            </a:pPr>
            <a:r>
              <a:rPr lang="el-GR" sz="1400" dirty="0">
                <a:latin typeface="Arial" panose="020B0604020202020204" pitchFamily="34" charset="0"/>
                <a:cs typeface="Arial" panose="020B0604020202020204" pitchFamily="34" charset="0"/>
              </a:rPr>
              <a:t>Προκαταβολή ποσοστού </a:t>
            </a:r>
            <a:r>
              <a:rPr lang="el-GR" sz="1400">
                <a:latin typeface="Arial" panose="020B0604020202020204" pitchFamily="34" charset="0"/>
                <a:cs typeface="Arial" panose="020B0604020202020204" pitchFamily="34" charset="0"/>
              </a:rPr>
              <a:t>είκοσι </a:t>
            </a:r>
            <a:r>
              <a:rPr lang="el-GR" sz="1400" smtClean="0">
                <a:latin typeface="Arial" panose="020B0604020202020204" pitchFamily="34" charset="0"/>
                <a:cs typeface="Arial" panose="020B0604020202020204" pitchFamily="34" charset="0"/>
              </a:rPr>
              <a:t>τ</a:t>
            </a:r>
            <a:r>
              <a:rPr lang="el-GR" sz="1400">
                <a:latin typeface="Arial" panose="020B0604020202020204" pitchFamily="34" charset="0"/>
                <a:cs typeface="Arial" panose="020B0604020202020204" pitchFamily="34" charset="0"/>
              </a:rPr>
              <a:t>ο</a:t>
            </a:r>
            <a:r>
              <a:rPr lang="el-GR" sz="1400" smtClean="0">
                <a:latin typeface="Arial" panose="020B0604020202020204" pitchFamily="34" charset="0"/>
                <a:cs typeface="Arial" panose="020B0604020202020204" pitchFamily="34" charset="0"/>
              </a:rPr>
              <a:t>ις </a:t>
            </a:r>
            <a:r>
              <a:rPr lang="el-GR" sz="1400" dirty="0">
                <a:latin typeface="Arial" panose="020B0604020202020204" pitchFamily="34" charset="0"/>
                <a:cs typeface="Arial" panose="020B0604020202020204" pitchFamily="34" charset="0"/>
              </a:rPr>
              <a:t>εκατό της οφειλής (20%) έως τις 31-3-2023 </a:t>
            </a:r>
          </a:p>
          <a:p>
            <a:pPr lvl="2" algn="just">
              <a:lnSpc>
                <a:spcPct val="120000"/>
              </a:lnSpc>
              <a:spcBef>
                <a:spcPts val="0"/>
              </a:spcBef>
              <a:buFont typeface="Wingdings" panose="05000000000000000000" pitchFamily="2" charset="2"/>
              <a:buChar char="§"/>
            </a:pPr>
            <a:r>
              <a:rPr lang="el-GR" sz="1400" dirty="0">
                <a:latin typeface="Arial" panose="020B0604020202020204" pitchFamily="34" charset="0"/>
                <a:cs typeface="Arial" panose="020B0604020202020204" pitchFamily="34" charset="0"/>
              </a:rPr>
              <a:t>Εξόφληση του υπολοίπου ποσού έως τις 31 Οκτωβρίου του έτους χρήσης.</a:t>
            </a:r>
          </a:p>
          <a:p>
            <a:pPr lvl="2" algn="just">
              <a:lnSpc>
                <a:spcPct val="120000"/>
              </a:lnSpc>
              <a:spcBef>
                <a:spcPts val="0"/>
              </a:spcBef>
              <a:buFont typeface="Wingdings" panose="05000000000000000000" pitchFamily="2" charset="2"/>
              <a:buChar char="§"/>
            </a:pPr>
            <a:r>
              <a:rPr lang="el-GR" sz="1400" dirty="0">
                <a:latin typeface="Arial" panose="020B0604020202020204" pitchFamily="34" charset="0"/>
                <a:cs typeface="Arial" panose="020B0604020202020204" pitchFamily="34" charset="0"/>
              </a:rPr>
              <a:t>Για την πιστοποίηση της καταβολής του 20% και του υπόλοιπου 80%, σημειώνονται από το δήμο επί της άδειας οι αριθμοί των σχετικών γραμματίων είσπραξης.</a:t>
            </a:r>
          </a:p>
          <a:p>
            <a:pPr lvl="2" algn="just">
              <a:lnSpc>
                <a:spcPct val="120000"/>
              </a:lnSpc>
              <a:spcBef>
                <a:spcPts val="0"/>
              </a:spcBef>
              <a:buFont typeface="Wingdings" panose="05000000000000000000" pitchFamily="2" charset="2"/>
              <a:buChar char="§"/>
            </a:pPr>
            <a:r>
              <a:rPr lang="el-GR" sz="1400" dirty="0">
                <a:latin typeface="Arial" panose="020B0604020202020204" pitchFamily="34" charset="0"/>
                <a:cs typeface="Arial" panose="020B0604020202020204" pitchFamily="34" charset="0"/>
              </a:rPr>
              <a:t>Από την κατάθεση είτε της μίας (30%) είτε της άλλης (20%) προκαταβολής και έως τις 31 Δεκεμβρίου του έτους χρήσης η χρήση του κοινόχρηστου χώρου θεωρείται νόμιμη</a:t>
            </a:r>
            <a:r>
              <a:rPr lang="el-GR" sz="1400" dirty="0" smtClean="0">
                <a:latin typeface="Arial" panose="020B0604020202020204" pitchFamily="34" charset="0"/>
                <a:cs typeface="Arial" panose="020B0604020202020204" pitchFamily="34" charset="0"/>
              </a:rPr>
              <a:t>.</a:t>
            </a:r>
            <a:endParaRPr lang="el-GR" sz="1000" dirty="0">
              <a:latin typeface="Arial" panose="020B0604020202020204" pitchFamily="34" charset="0"/>
              <a:cs typeface="Arial" panose="020B0604020202020204" pitchFamily="34" charset="0"/>
            </a:endParaRPr>
          </a:p>
          <a:p>
            <a:pPr lvl="1" algn="just">
              <a:lnSpc>
                <a:spcPct val="12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Αποκατάσταση </a:t>
            </a:r>
            <a:r>
              <a:rPr lang="el-GR" sz="1400" b="1" dirty="0">
                <a:latin typeface="Arial" panose="020B0604020202020204" pitchFamily="34" charset="0"/>
                <a:cs typeface="Arial" panose="020B0604020202020204" pitchFamily="34" charset="0"/>
              </a:rPr>
              <a:t>τομών εκσκαφών οδοστρώματος για λόγους κοινής </a:t>
            </a:r>
            <a:r>
              <a:rPr lang="el-GR" sz="1400" b="1" dirty="0" smtClean="0">
                <a:latin typeface="Arial" panose="020B0604020202020204" pitchFamily="34" charset="0"/>
                <a:cs typeface="Arial" panose="020B0604020202020204" pitchFamily="34" charset="0"/>
              </a:rPr>
              <a:t>ωφέλειας</a:t>
            </a:r>
            <a:r>
              <a:rPr lang="el-GR" sz="1400" dirty="0" smtClean="0">
                <a:latin typeface="Arial" panose="020B0604020202020204" pitchFamily="34" charset="0"/>
                <a:cs typeface="Arial" panose="020B0604020202020204" pitchFamily="34" charset="0"/>
              </a:rPr>
              <a:t>: Αντιμετώπιση </a:t>
            </a:r>
            <a:r>
              <a:rPr lang="el-GR" sz="1400" dirty="0">
                <a:latin typeface="Arial" panose="020B0604020202020204" pitchFamily="34" charset="0"/>
                <a:cs typeface="Arial" panose="020B0604020202020204" pitchFamily="34" charset="0"/>
              </a:rPr>
              <a:t>φαινομένου πλημμελούς αποκατάστασης τομών σε κοινόχρηστους δρόμους και στο οδόστρωμα</a:t>
            </a:r>
            <a:r>
              <a:rPr lang="el-GR" sz="1400" dirty="0" smtClean="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Διεξαγωγή </a:t>
            </a:r>
            <a:r>
              <a:rPr lang="el-GR" sz="1400" b="1" dirty="0">
                <a:latin typeface="Arial" panose="020B0604020202020204" pitchFamily="34" charset="0"/>
                <a:cs typeface="Arial" panose="020B0604020202020204" pitchFamily="34" charset="0"/>
              </a:rPr>
              <a:t>υπαίθριων αθλητικών εκδηλώσεων και </a:t>
            </a:r>
            <a:r>
              <a:rPr lang="el-GR" sz="1400" b="1" dirty="0" smtClean="0">
                <a:latin typeface="Arial" panose="020B0604020202020204" pitchFamily="34" charset="0"/>
                <a:cs typeface="Arial" panose="020B0604020202020204" pitchFamily="34" charset="0"/>
              </a:rPr>
              <a:t>διοργανώσεων</a:t>
            </a:r>
            <a:r>
              <a:rPr lang="el-GR" sz="1400" dirty="0" smtClean="0">
                <a:latin typeface="Arial" panose="020B0604020202020204" pitchFamily="34" charset="0"/>
                <a:cs typeface="Arial" panose="020B0604020202020204" pitchFamily="34" charset="0"/>
              </a:rPr>
              <a:t>: Πρόβλεψη </a:t>
            </a:r>
            <a:r>
              <a:rPr lang="el-GR" sz="1400" dirty="0">
                <a:latin typeface="Arial" panose="020B0604020202020204" pitchFamily="34" charset="0"/>
                <a:cs typeface="Arial" panose="020B0604020202020204" pitchFamily="34" charset="0"/>
              </a:rPr>
              <a:t>προϋποθέσεων δυνατότητας διεξαγωγής υπαίθριων αθλητικών εκδηλώσεων και διοργανώσεων σε μητροπολιτικούς δήμους</a:t>
            </a:r>
            <a:r>
              <a:rPr lang="el-GR" sz="1400" dirty="0" smtClean="0">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Χρηματικές </a:t>
            </a:r>
            <a:r>
              <a:rPr lang="el-GR" sz="1400" b="1" dirty="0">
                <a:latin typeface="Arial" panose="020B0604020202020204" pitchFamily="34" charset="0"/>
                <a:cs typeface="Arial" panose="020B0604020202020204" pitchFamily="34" charset="0"/>
              </a:rPr>
              <a:t>επιχορηγήσεις σε αθλητικά σωματεία από Ο.Τ.Α. α` βαθμού </a:t>
            </a:r>
            <a:r>
              <a:rPr lang="el-GR" sz="1400" dirty="0">
                <a:latin typeface="Arial" panose="020B0604020202020204" pitchFamily="34" charset="0"/>
                <a:cs typeface="Arial" panose="020B0604020202020204" pitchFamily="34" charset="0"/>
              </a:rPr>
              <a:t>- Τροποποίηση </a:t>
            </a:r>
            <a:r>
              <a:rPr lang="el-GR" sz="1400" dirty="0" err="1">
                <a:latin typeface="Arial" panose="020B0604020202020204" pitchFamily="34" charset="0"/>
                <a:cs typeface="Arial" panose="020B0604020202020204" pitchFamily="34" charset="0"/>
              </a:rPr>
              <a:t>υποπερ</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vi</a:t>
            </a:r>
            <a:r>
              <a:rPr lang="el-GR" sz="1400" dirty="0">
                <a:latin typeface="Arial" panose="020B0604020202020204" pitchFamily="34" charset="0"/>
                <a:cs typeface="Arial" panose="020B0604020202020204" pitchFamily="34" charset="0"/>
              </a:rPr>
              <a:t>)  περ. Α’ παρ. 1 άρθρου 202 του Κώδικα Δήμων και </a:t>
            </a:r>
            <a:r>
              <a:rPr lang="el-GR" sz="1400" dirty="0" smtClean="0">
                <a:latin typeface="Arial" panose="020B0604020202020204" pitchFamily="34" charset="0"/>
                <a:cs typeface="Arial" panose="020B0604020202020204" pitchFamily="34" charset="0"/>
              </a:rPr>
              <a:t>Κοινοτήτων</a:t>
            </a:r>
            <a:endParaRPr lang="el-GR" sz="1400" dirty="0">
              <a:latin typeface="Arial" panose="020B0604020202020204" pitchFamily="34" charset="0"/>
              <a:cs typeface="Arial" panose="020B0604020202020204" pitchFamily="34" charset="0"/>
            </a:endParaRPr>
          </a:p>
          <a:p>
            <a:pPr algn="just">
              <a:lnSpc>
                <a:spcPct val="150000"/>
              </a:lnSpc>
            </a:pPr>
            <a:endParaRPr lang="el-GR" sz="1400" dirty="0" smtClean="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2</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buNone/>
            </a:pPr>
            <a:r>
              <a:rPr lang="el-GR" sz="1600" b="1" dirty="0" smtClean="0">
                <a:solidFill>
                  <a:srgbClr val="0070C0"/>
                </a:solidFill>
              </a:rPr>
              <a:t>Α. ΣΧΕΔΙΟ </a:t>
            </a:r>
            <a:r>
              <a:rPr lang="el-GR" sz="1600" b="1" dirty="0">
                <a:solidFill>
                  <a:srgbClr val="0070C0"/>
                </a:solidFill>
              </a:rPr>
              <a:t>ΝΟΜΟΥ ΤΟΥ ΥΠΟΥΡΓΕΙΟΥ ΕΣΩΤΕΡΙΚΩΝ </a:t>
            </a:r>
          </a:p>
          <a:p>
            <a:pPr marL="114300" indent="0" algn="ctr">
              <a:buNone/>
            </a:pPr>
            <a:r>
              <a:rPr lang="el-GR" sz="1600" b="1" dirty="0" smtClean="0">
                <a:solidFill>
                  <a:srgbClr val="0070C0"/>
                </a:solidFill>
              </a:rPr>
              <a:t>«Ρυθμίσεις </a:t>
            </a:r>
            <a:r>
              <a:rPr lang="el-GR" sz="1600" b="1" dirty="0">
                <a:solidFill>
                  <a:srgbClr val="0070C0"/>
                </a:solidFill>
              </a:rPr>
              <a:t>σχετικά με τους Οργανισμούς Τοπικής Αυτοδιοίκησης α’ και β’ βαθμού - Ρυθμίσεις σχετικά με τον ειδικό εκλογικό χώρο για </a:t>
            </a:r>
            <a:r>
              <a:rPr lang="el-GR" sz="1600" b="1" dirty="0" err="1">
                <a:solidFill>
                  <a:srgbClr val="0070C0"/>
                </a:solidFill>
              </a:rPr>
              <a:t>ΑμεΑ</a:t>
            </a:r>
            <a:r>
              <a:rPr lang="el-GR" sz="1600" b="1" dirty="0">
                <a:solidFill>
                  <a:srgbClr val="0070C0"/>
                </a:solidFill>
              </a:rPr>
              <a:t> και το δικαίωμα του εκλέγεσαι – Διατάξεις για την ευζωία των ζώων συντροφιάς - Διατάξεις για το ανθρώπινο δυναμικό του Δημοσίου Τομέα – Λοιπές ρυθμίσεις του Υπουργείου Εσωτερικών»</a:t>
            </a:r>
          </a:p>
        </p:txBody>
      </p:sp>
    </p:spTree>
    <p:extLst>
      <p:ext uri="{BB962C8B-B14F-4D97-AF65-F5344CB8AC3E}">
        <p14:creationId xmlns:p14="http://schemas.microsoft.com/office/powerpoint/2010/main" val="1311668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p:cNvSpPr txBox="1">
            <a:spLocks/>
          </p:cNvSpPr>
          <p:nvPr/>
        </p:nvSpPr>
        <p:spPr>
          <a:xfrm>
            <a:off x="838200" y="365125"/>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14300" algn="ctr">
              <a:lnSpc>
                <a:spcPct val="100000"/>
              </a:lnSpc>
              <a:spcBef>
                <a:spcPts val="0"/>
              </a:spcBef>
            </a:pPr>
            <a:r>
              <a:rPr lang="el-GR" sz="2300" b="1" dirty="0">
                <a:solidFill>
                  <a:srgbClr val="0070C0"/>
                </a:solidFill>
                <a:latin typeface="Arial"/>
                <a:ea typeface="Arial"/>
                <a:cs typeface="Arial"/>
              </a:rPr>
              <a:t>Η εικόνα του ανθρώπινου δυναμικού του Δημοσίου Τομέα</a:t>
            </a:r>
          </a:p>
        </p:txBody>
      </p:sp>
      <p:sp>
        <p:nvSpPr>
          <p:cNvPr id="7" name="Ορθογώνιο 6"/>
          <p:cNvSpPr/>
          <p:nvPr/>
        </p:nvSpPr>
        <p:spPr>
          <a:xfrm>
            <a:off x="1357869" y="2830927"/>
            <a:ext cx="8443743" cy="523220"/>
          </a:xfrm>
          <a:prstGeom prst="rect">
            <a:avLst/>
          </a:prstGeom>
        </p:spPr>
        <p:txBody>
          <a:bodyPr wrap="square">
            <a:spAutoFit/>
          </a:bodyPr>
          <a:lstStyle/>
          <a:p>
            <a:r>
              <a:rPr lang="el-GR" sz="1400" b="1" i="1" dirty="0" smtClean="0"/>
              <a:t>Διάγραμμα: Σύγκριση προσλήψεων και αποχωρήσεων τακτικού προσωπικού 2015-2019 </a:t>
            </a:r>
            <a:r>
              <a:rPr lang="en-US" sz="1400" b="1" i="1" dirty="0" smtClean="0"/>
              <a:t>(</a:t>
            </a:r>
            <a:r>
              <a:rPr lang="el-GR" sz="1400" b="1" i="1" dirty="0" smtClean="0"/>
              <a:t>ΙΟΥΝ</a:t>
            </a:r>
            <a:r>
              <a:rPr lang="en-US" sz="1400" b="1" i="1" dirty="0" smtClean="0"/>
              <a:t>)</a:t>
            </a:r>
            <a:r>
              <a:rPr lang="el-GR" sz="1400" b="1" i="1" dirty="0" smtClean="0"/>
              <a:t> και 2019 </a:t>
            </a:r>
            <a:r>
              <a:rPr lang="en-US" sz="1400" b="1" i="1" dirty="0" smtClean="0"/>
              <a:t>(</a:t>
            </a:r>
            <a:r>
              <a:rPr lang="el-GR" sz="1400" b="1" i="1" dirty="0" smtClean="0"/>
              <a:t>ΙΟΥΛ</a:t>
            </a:r>
            <a:r>
              <a:rPr lang="en-US" sz="1400" b="1" i="1" dirty="0" smtClean="0"/>
              <a:t>)</a:t>
            </a:r>
            <a:r>
              <a:rPr lang="el-GR" sz="1400" b="1" i="1" dirty="0" smtClean="0"/>
              <a:t>-2022 </a:t>
            </a:r>
            <a:endParaRPr lang="el-GR" sz="1400" b="1" i="1" dirty="0"/>
          </a:p>
        </p:txBody>
      </p:sp>
      <p:sp>
        <p:nvSpPr>
          <p:cNvPr id="2" name="Ορθογώνιο 1"/>
          <p:cNvSpPr/>
          <p:nvPr/>
        </p:nvSpPr>
        <p:spPr>
          <a:xfrm>
            <a:off x="967369" y="1350042"/>
            <a:ext cx="9593128" cy="830997"/>
          </a:xfrm>
          <a:prstGeom prst="rect">
            <a:avLst/>
          </a:prstGeom>
        </p:spPr>
        <p:txBody>
          <a:bodyPr wrap="square">
            <a:spAutoFit/>
          </a:bodyPr>
          <a:lstStyle/>
          <a:p>
            <a:pPr marL="285750" indent="-285750">
              <a:buFont typeface="Wingdings" panose="05000000000000000000" pitchFamily="2" charset="2"/>
              <a:buChar char="ü"/>
            </a:pPr>
            <a:r>
              <a:rPr lang="el-GR" sz="1600" u="sng" dirty="0"/>
              <a:t>Τ</a:t>
            </a:r>
            <a:r>
              <a:rPr lang="el-GR" sz="1600" u="sng" dirty="0" smtClean="0"/>
              <a:t>ην </a:t>
            </a:r>
            <a:r>
              <a:rPr lang="el-GR" sz="1600" u="sng" dirty="0"/>
              <a:t>τρέχουσα τετραετία </a:t>
            </a:r>
            <a:r>
              <a:rPr lang="el-GR" sz="1600" dirty="0"/>
              <a:t>υλοποιήθηκαν </a:t>
            </a:r>
            <a:r>
              <a:rPr lang="el-GR" sz="1600" b="1" dirty="0"/>
              <a:t>διπλάσιες προσλήψεις </a:t>
            </a:r>
            <a:r>
              <a:rPr lang="el-GR" sz="1600" dirty="0"/>
              <a:t>συγκριτικά με την προηγούμενη, ως άμεση συνέπεια της επιτάχυνσης των σχετικών διαδικασιών και της άμεσης διευθέτησης εκκρεμών προσλήψεων, που ενώ είχαν εγκριθεί στο παρελθόν, δεν είχαν ολοκληρωθεί επί σειρά </a:t>
            </a:r>
            <a:r>
              <a:rPr lang="el-GR" sz="1600" dirty="0" smtClean="0"/>
              <a:t>ετών</a:t>
            </a:r>
            <a:r>
              <a:rPr lang="el-GR" sz="1600" dirty="0"/>
              <a:t>.</a:t>
            </a:r>
          </a:p>
        </p:txBody>
      </p:sp>
      <p:pic>
        <p:nvPicPr>
          <p:cNvPr id="5" name="Εικόνα 4"/>
          <p:cNvPicPr>
            <a:picLocks noChangeAspect="1"/>
          </p:cNvPicPr>
          <p:nvPr/>
        </p:nvPicPr>
        <p:blipFill>
          <a:blip r:embed="rId2"/>
          <a:stretch>
            <a:fillRect/>
          </a:stretch>
        </p:blipFill>
        <p:spPr>
          <a:xfrm>
            <a:off x="1539429" y="3429000"/>
            <a:ext cx="8589019" cy="2776944"/>
          </a:xfrm>
          <a:prstGeom prst="rect">
            <a:avLst/>
          </a:prstGeom>
        </p:spPr>
      </p:pic>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20</a:t>
            </a:fld>
            <a:endParaRPr lang="el-GR"/>
          </a:p>
        </p:txBody>
      </p:sp>
    </p:spTree>
    <p:extLst>
      <p:ext uri="{BB962C8B-B14F-4D97-AF65-F5344CB8AC3E}">
        <p14:creationId xmlns:p14="http://schemas.microsoft.com/office/powerpoint/2010/main" val="268569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114300" algn="ctr">
              <a:lnSpc>
                <a:spcPct val="100000"/>
              </a:lnSpc>
              <a:buClr>
                <a:srgbClr val="000000"/>
              </a:buClr>
            </a:pPr>
            <a:r>
              <a:rPr lang="el-GR" sz="2200" b="1" kern="1200" dirty="0">
                <a:solidFill>
                  <a:srgbClr val="0070C0"/>
                </a:solidFill>
                <a:latin typeface="Arial"/>
                <a:ea typeface="Arial"/>
                <a:cs typeface="Arial"/>
                <a:sym typeface="Arial"/>
              </a:rPr>
              <a:t>ΠΥΛΩΝΑΣ Α: ΑΝΘΡΩΠΙΝΟ ΚΕΦΑΛΑΙΟ</a:t>
            </a:r>
            <a:br>
              <a:rPr lang="el-GR" sz="2200" b="1" kern="1200" dirty="0">
                <a:solidFill>
                  <a:srgbClr val="0070C0"/>
                </a:solidFill>
                <a:latin typeface="Arial"/>
                <a:ea typeface="Arial"/>
                <a:cs typeface="Arial"/>
                <a:sym typeface="Arial"/>
              </a:rPr>
            </a:br>
            <a:r>
              <a:rPr lang="el-GR" sz="2200" b="1" kern="1200" dirty="0">
                <a:solidFill>
                  <a:srgbClr val="0070C0"/>
                </a:solidFill>
                <a:latin typeface="Arial"/>
                <a:ea typeface="Arial"/>
                <a:cs typeface="Arial"/>
                <a:sym typeface="Arial"/>
              </a:rPr>
              <a:t>Στρατηγική διοίκηση &amp; ανάπτυξη ανθρώπινου δυναμικού του ελληνικού Δημοσίου</a:t>
            </a:r>
          </a:p>
        </p:txBody>
      </p:sp>
      <p:graphicFrame>
        <p:nvGraphicFramePr>
          <p:cNvPr id="3" name="Πίνακας 2"/>
          <p:cNvGraphicFramePr>
            <a:graphicFrameLocks noGrp="1"/>
          </p:cNvGraphicFramePr>
          <p:nvPr>
            <p:extLst/>
          </p:nvPr>
        </p:nvGraphicFramePr>
        <p:xfrm>
          <a:off x="838200" y="1690688"/>
          <a:ext cx="10515600" cy="4442483"/>
        </p:xfrm>
        <a:graphic>
          <a:graphicData uri="http://schemas.openxmlformats.org/drawingml/2006/table">
            <a:tbl>
              <a:tblPr firstRow="1" bandRow="1">
                <a:tableStyleId>{5C22544A-7EE6-4342-B048-85BDC9FD1C3A}</a:tableStyleId>
              </a:tblPr>
              <a:tblGrid>
                <a:gridCol w="10515600"/>
              </a:tblGrid>
              <a:tr h="412016">
                <a:tc>
                  <a:txBody>
                    <a:bodyPr/>
                    <a:lstStyle/>
                    <a:p>
                      <a:r>
                        <a:rPr lang="el-GR" dirty="0" smtClean="0"/>
                        <a:t>ΤΙ</a:t>
                      </a:r>
                      <a:r>
                        <a:rPr lang="el-GR" baseline="0" dirty="0" smtClean="0"/>
                        <a:t> ΠΕΤΥΧΑΜΕ</a:t>
                      </a:r>
                      <a:endParaRPr lang="el-GR" dirty="0"/>
                    </a:p>
                  </a:txBody>
                  <a:tcPr/>
                </a:tc>
              </a:tr>
              <a:tr h="412016">
                <a:tc>
                  <a:txBody>
                    <a:bodyPr/>
                    <a:lstStyle/>
                    <a:p>
                      <a:pPr marL="0" indent="0">
                        <a:buFont typeface="Arial" panose="020B0604020202020204" pitchFamily="34" charset="0"/>
                        <a:buNone/>
                      </a:pPr>
                      <a:r>
                        <a:rPr lang="el-GR" sz="1800" baseline="0" dirty="0" smtClean="0"/>
                        <a:t>Νέα διαδικασία διενέργειας προσλήψεων </a:t>
                      </a:r>
                      <a:r>
                        <a:rPr lang="el-GR" sz="1800" b="1" baseline="0" dirty="0" smtClean="0"/>
                        <a:t>μέσω γραπτού διαγωνισμού του ΑΣΕΠ </a:t>
                      </a:r>
                      <a:r>
                        <a:rPr lang="el-GR" sz="1800" baseline="0" dirty="0" smtClean="0"/>
                        <a:t>(ν.4765/2021)</a:t>
                      </a:r>
                    </a:p>
                  </a:txBody>
                  <a:tcPr/>
                </a:tc>
              </a:tr>
              <a:tr h="2179943">
                <a:tc>
                  <a:txBody>
                    <a:bodyPr/>
                    <a:lstStyle/>
                    <a:p>
                      <a:r>
                        <a:rPr lang="el-GR" sz="1800" dirty="0" smtClean="0"/>
                        <a:t>Ενιαίος </a:t>
                      </a:r>
                      <a:r>
                        <a:rPr lang="el-GR" sz="1800" b="1" dirty="0" smtClean="0"/>
                        <a:t>καθορισμός κλάδων &amp; προσόντων </a:t>
                      </a:r>
                      <a:r>
                        <a:rPr lang="el-GR" sz="1800" b="0" dirty="0" smtClean="0"/>
                        <a:t>στο Δημόσιο</a:t>
                      </a:r>
                      <a:r>
                        <a:rPr lang="el-GR" sz="1800" dirty="0" smtClean="0"/>
                        <a:t>, με το ΠΔ 85/2022</a:t>
                      </a:r>
                    </a:p>
                    <a:p>
                      <a:endParaRPr lang="el-GR" sz="1800" dirty="0" smtClean="0"/>
                    </a:p>
                    <a:p>
                      <a:endParaRPr lang="el-GR" sz="1800" dirty="0" smtClean="0"/>
                    </a:p>
                    <a:p>
                      <a:endParaRPr lang="el-GR" sz="1800" dirty="0" smtClean="0"/>
                    </a:p>
                  </a:txBody>
                  <a:tcPr/>
                </a:tc>
              </a:tr>
              <a:tr h="802888">
                <a:tc>
                  <a:txBody>
                    <a:bodyPr/>
                    <a:lstStyle/>
                    <a:p>
                      <a:r>
                        <a:rPr lang="el-GR" sz="1800" b="1" baseline="0" dirty="0" smtClean="0"/>
                        <a:t>Απαρέγκλιτη τήρηση του ετήσιου κύκλου στελέχωσης </a:t>
                      </a:r>
                      <a:r>
                        <a:rPr lang="el-GR" sz="1800" baseline="0" dirty="0" smtClean="0"/>
                        <a:t>(διασύνδεση ετήσιου προγραμματισμού προσλήψεων με τον μηχανισμό κινητικότητας)</a:t>
                      </a:r>
                    </a:p>
                  </a:txBody>
                  <a:tcPr/>
                </a:tc>
              </a:tr>
              <a:tr h="635620">
                <a:tc>
                  <a:txBody>
                    <a:bodyPr/>
                    <a:lstStyle/>
                    <a:p>
                      <a:pPr marL="0" indent="0">
                        <a:buFont typeface="Arial" panose="020B0604020202020204" pitchFamily="34" charset="0"/>
                        <a:buNone/>
                      </a:pPr>
                      <a:r>
                        <a:rPr lang="el-GR" sz="1800" b="0" dirty="0" smtClean="0"/>
                        <a:t>Αναμόρφωση </a:t>
                      </a:r>
                      <a:r>
                        <a:rPr lang="el-GR" sz="1800" b="1" dirty="0" smtClean="0"/>
                        <a:t>αδειών</a:t>
                      </a:r>
                      <a:r>
                        <a:rPr lang="el-GR" sz="1800" b="0" dirty="0" smtClean="0"/>
                        <a:t> δημοσίων υπαλλήλων</a:t>
                      </a:r>
                    </a:p>
                  </a:txBody>
                  <a:tcPr/>
                </a:tc>
              </a:tr>
            </a:tbl>
          </a:graphicData>
        </a:graphic>
      </p:graphicFrame>
      <p:sp>
        <p:nvSpPr>
          <p:cNvPr id="4" name="Στρογγυλεμένο ορθογώνιο 3"/>
          <p:cNvSpPr/>
          <p:nvPr/>
        </p:nvSpPr>
        <p:spPr>
          <a:xfrm>
            <a:off x="838200" y="3537647"/>
            <a:ext cx="3031273" cy="998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2.700</a:t>
            </a:r>
            <a:r>
              <a:rPr lang="el-GR" dirty="0" smtClean="0"/>
              <a:t> </a:t>
            </a:r>
            <a:r>
              <a:rPr lang="el-GR" sz="1600" dirty="0"/>
              <a:t>και πλέον υφιστάμενοι κλάδοι και </a:t>
            </a:r>
            <a:r>
              <a:rPr lang="el-GR" sz="1600" dirty="0" smtClean="0"/>
              <a:t>ειδικότητες</a:t>
            </a:r>
            <a:endParaRPr lang="el-GR" dirty="0"/>
          </a:p>
        </p:txBody>
      </p:sp>
      <p:sp>
        <p:nvSpPr>
          <p:cNvPr id="5" name="Στρογγυλεμένο ορθογώνιο 4"/>
          <p:cNvSpPr/>
          <p:nvPr/>
        </p:nvSpPr>
        <p:spPr>
          <a:xfrm>
            <a:off x="7237140" y="3523785"/>
            <a:ext cx="4003290" cy="1025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231</a:t>
            </a:r>
            <a:r>
              <a:rPr lang="el-GR" dirty="0"/>
              <a:t> </a:t>
            </a:r>
            <a:r>
              <a:rPr lang="el-GR" sz="1600" dirty="0"/>
              <a:t>νέους κλάδους οι οποίοι αντιστοιχούν σε</a:t>
            </a:r>
            <a:r>
              <a:rPr lang="el-GR" dirty="0"/>
              <a:t> </a:t>
            </a:r>
            <a:r>
              <a:rPr lang="el-GR" b="1" dirty="0"/>
              <a:t>682</a:t>
            </a:r>
            <a:r>
              <a:rPr lang="el-GR" dirty="0"/>
              <a:t> </a:t>
            </a:r>
            <a:r>
              <a:rPr lang="el-GR" sz="1600" dirty="0"/>
              <a:t>νέες ειδικότητες</a:t>
            </a:r>
          </a:p>
        </p:txBody>
      </p:sp>
      <p:sp>
        <p:nvSpPr>
          <p:cNvPr id="6" name="Στρογγυλεμένο ορθογώνιο 5"/>
          <p:cNvSpPr/>
          <p:nvPr/>
        </p:nvSpPr>
        <p:spPr>
          <a:xfrm>
            <a:off x="2252547" y="2954205"/>
            <a:ext cx="6568068" cy="451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Μείωση αριθμού </a:t>
            </a:r>
            <a:r>
              <a:rPr lang="el-GR" sz="1600" dirty="0" err="1"/>
              <a:t>κλαδοειδικοτήτων</a:t>
            </a:r>
            <a:r>
              <a:rPr lang="el-GR" sz="1600" dirty="0"/>
              <a:t> στο Δημόσιο: </a:t>
            </a:r>
            <a:r>
              <a:rPr lang="el-GR" b="1" dirty="0"/>
              <a:t>≈ 80%</a:t>
            </a:r>
          </a:p>
        </p:txBody>
      </p:sp>
      <p:sp>
        <p:nvSpPr>
          <p:cNvPr id="7" name="Δεξιό βέλος 6"/>
          <p:cNvSpPr/>
          <p:nvPr/>
        </p:nvSpPr>
        <p:spPr>
          <a:xfrm>
            <a:off x="4192858" y="3674737"/>
            <a:ext cx="2720897" cy="568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κ</a:t>
            </a:r>
            <a:r>
              <a:rPr lang="el-GR" sz="1600" dirty="0" smtClean="0"/>
              <a:t>ωδικοποιούνται σε:</a:t>
            </a:r>
            <a:endParaRPr lang="el-GR" sz="1600" dirty="0"/>
          </a:p>
        </p:txBody>
      </p:sp>
      <p:sp>
        <p:nvSpPr>
          <p:cNvPr id="8" name="Θέση αριθμού διαφάνειας 7"/>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21</a:t>
            </a:fld>
            <a:endParaRPr lang="el-GR"/>
          </a:p>
        </p:txBody>
      </p:sp>
    </p:spTree>
    <p:extLst>
      <p:ext uri="{BB962C8B-B14F-4D97-AF65-F5344CB8AC3E}">
        <p14:creationId xmlns:p14="http://schemas.microsoft.com/office/powerpoint/2010/main" val="127637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Α: ΑΝΘΡΩΠΙΝΟ ΚΕΦΑΛΑΙΟ</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Στρατηγική διοίκηση &amp; ανάπτυξη ανθρώπινου δυναμικού του ελληνικού Δημοσίου</a:t>
            </a:r>
          </a:p>
        </p:txBody>
      </p:sp>
      <p:graphicFrame>
        <p:nvGraphicFramePr>
          <p:cNvPr id="3" name="Πίνακας 2"/>
          <p:cNvGraphicFramePr>
            <a:graphicFrameLocks noGrp="1"/>
          </p:cNvGraphicFramePr>
          <p:nvPr>
            <p:extLst/>
          </p:nvPr>
        </p:nvGraphicFramePr>
        <p:xfrm>
          <a:off x="838200" y="1690688"/>
          <a:ext cx="10515600" cy="4577394"/>
        </p:xfrm>
        <a:graphic>
          <a:graphicData uri="http://schemas.openxmlformats.org/drawingml/2006/table">
            <a:tbl>
              <a:tblPr firstRow="1" bandRow="1">
                <a:tableStyleId>{5C22544A-7EE6-4342-B048-85BDC9FD1C3A}</a:tableStyleId>
              </a:tblPr>
              <a:tblGrid>
                <a:gridCol w="10515600"/>
              </a:tblGrid>
              <a:tr h="584514">
                <a:tc>
                  <a:txBody>
                    <a:bodyPr/>
                    <a:lstStyle/>
                    <a:p>
                      <a:r>
                        <a:rPr lang="el-GR" dirty="0" smtClean="0"/>
                        <a:t>ΤΙ</a:t>
                      </a:r>
                      <a:r>
                        <a:rPr lang="el-GR" baseline="0" dirty="0" smtClean="0"/>
                        <a:t> ΠΕΤΥΧΑΜΕ</a:t>
                      </a:r>
                      <a:endParaRPr lang="el-GR" dirty="0"/>
                    </a:p>
                  </a:txBody>
                  <a:tcPr/>
                </a:tc>
              </a:tr>
              <a:tr h="1293188">
                <a:tc>
                  <a:txBody>
                    <a:bodyPr/>
                    <a:lstStyle/>
                    <a:p>
                      <a:pPr marL="0" indent="0">
                        <a:buFont typeface="Arial" panose="020B0604020202020204" pitchFamily="34" charset="0"/>
                        <a:buNone/>
                      </a:pPr>
                      <a:r>
                        <a:rPr lang="el-GR" sz="1600" dirty="0" smtClean="0"/>
                        <a:t>Ν.4940/2022</a:t>
                      </a:r>
                    </a:p>
                    <a:p>
                      <a:pPr marL="285750" indent="-285750">
                        <a:buFont typeface="Arial" panose="020B0604020202020204" pitchFamily="34" charset="0"/>
                        <a:buChar char="•"/>
                      </a:pPr>
                      <a:r>
                        <a:rPr lang="el-GR" sz="1600" dirty="0" smtClean="0"/>
                        <a:t>Νέο </a:t>
                      </a:r>
                      <a:r>
                        <a:rPr lang="el-GR" sz="1600" b="1" dirty="0" smtClean="0"/>
                        <a:t>σύστημα </a:t>
                      </a:r>
                      <a:r>
                        <a:rPr lang="el-GR" sz="1600" b="1" dirty="0" err="1" smtClean="0"/>
                        <a:t>στοχοθεσίας</a:t>
                      </a:r>
                      <a:r>
                        <a:rPr lang="el-GR" sz="1600" b="1" dirty="0" smtClean="0"/>
                        <a:t> και αξιολόγησης </a:t>
                      </a:r>
                      <a:r>
                        <a:rPr lang="el-GR" sz="1600" dirty="0" smtClean="0"/>
                        <a:t>με επίκεντρο τις δεξιότητες</a:t>
                      </a:r>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r>
                        <a:rPr lang="el-GR" sz="1600" dirty="0" smtClean="0"/>
                        <a:t>Νέο </a:t>
                      </a:r>
                      <a:r>
                        <a:rPr lang="el-GR" sz="1600" b="1" dirty="0" smtClean="0"/>
                        <a:t>σύστημα παρακίνησης και επιβράβευσης</a:t>
                      </a:r>
                      <a:endParaRPr lang="el-GR" sz="1600" dirty="0" smtClean="0"/>
                    </a:p>
                    <a:p>
                      <a:pPr marL="285750" indent="-285750">
                        <a:buFont typeface="Arial" panose="020B0604020202020204" pitchFamily="34" charset="0"/>
                        <a:buChar char="•"/>
                      </a:pPr>
                      <a:r>
                        <a:rPr lang="el-GR" sz="1600" dirty="0" smtClean="0"/>
                        <a:t>Καθιέρωση </a:t>
                      </a:r>
                      <a:r>
                        <a:rPr lang="el-GR" sz="1600" b="1" dirty="0" smtClean="0"/>
                        <a:t>Ενιαίου Πλαισίου Δεξιοτήτων </a:t>
                      </a:r>
                      <a:r>
                        <a:rPr lang="el-GR" sz="1600" dirty="0" smtClean="0"/>
                        <a:t>ως το σημείο αναφοράς του συνόλου των διαδικασιών ανθρωπίνου δυναμικού στο Δημόσιο</a:t>
                      </a:r>
                    </a:p>
                  </a:txBody>
                  <a:tcPr/>
                </a:tc>
              </a:tr>
            </a:tbl>
          </a:graphicData>
        </a:graphic>
      </p:graphicFrame>
      <p:pic>
        <p:nvPicPr>
          <p:cNvPr id="8" name="Εικόνα 7"/>
          <p:cNvPicPr>
            <a:picLocks noChangeAspect="1"/>
          </p:cNvPicPr>
          <p:nvPr/>
        </p:nvPicPr>
        <p:blipFill>
          <a:blip r:embed="rId2"/>
          <a:stretch>
            <a:fillRect/>
          </a:stretch>
        </p:blipFill>
        <p:spPr>
          <a:xfrm>
            <a:off x="5610922" y="2882105"/>
            <a:ext cx="6486706" cy="2536156"/>
          </a:xfrm>
          <a:prstGeom prst="rect">
            <a:avLst/>
          </a:prstGeom>
        </p:spPr>
      </p:pic>
      <p:sp>
        <p:nvSpPr>
          <p:cNvPr id="9" name="Στρογγυλεμένο ορθογώνιο 8"/>
          <p:cNvSpPr/>
          <p:nvPr/>
        </p:nvSpPr>
        <p:spPr>
          <a:xfrm>
            <a:off x="1048215" y="3016252"/>
            <a:ext cx="4360126" cy="2269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el-GR" sz="1400" b="1" dirty="0" smtClean="0"/>
              <a:t>97</a:t>
            </a:r>
            <a:r>
              <a:rPr lang="el-GR" sz="1400" b="1" dirty="0"/>
              <a:t>% των υπαλλήλων χαρακτηρίζονταν </a:t>
            </a:r>
            <a:r>
              <a:rPr lang="el-GR" sz="1400" dirty="0"/>
              <a:t>από «πολύ επαρκείς» έως «άριστοι» στην αξιολόγηση, με βαθμολογία άνω του </a:t>
            </a:r>
            <a:r>
              <a:rPr lang="el-GR" sz="1400" dirty="0" smtClean="0"/>
              <a:t>75/100</a:t>
            </a:r>
          </a:p>
          <a:p>
            <a:pPr marL="285750" indent="-285750" algn="ctr">
              <a:buFont typeface="Wingdings" panose="05000000000000000000" pitchFamily="2" charset="2"/>
              <a:buChar char="ü"/>
            </a:pPr>
            <a:r>
              <a:rPr lang="el-GR" sz="1400" b="1" dirty="0" smtClean="0"/>
              <a:t>Πληθώρα </a:t>
            </a:r>
            <a:r>
              <a:rPr lang="el-GR" sz="1400" b="1" dirty="0"/>
              <a:t>άριστων αξιολογήσεων </a:t>
            </a:r>
            <a:r>
              <a:rPr lang="el-GR" sz="1400" dirty="0"/>
              <a:t>(περισσότεροι από το 50% εντάσσονταν στην κατηγορία βαθμολογίας 90-100) </a:t>
            </a:r>
          </a:p>
        </p:txBody>
      </p:sp>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22</a:t>
            </a:fld>
            <a:endParaRPr lang="el-GR"/>
          </a:p>
        </p:txBody>
      </p:sp>
    </p:spTree>
    <p:extLst>
      <p:ext uri="{BB962C8B-B14F-4D97-AF65-F5344CB8AC3E}">
        <p14:creationId xmlns:p14="http://schemas.microsoft.com/office/powerpoint/2010/main" val="825425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Α: ΑΝΘΡΩΠΙΝΟ ΚΕΦΑΛΑΙΟ</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Στρατηγική διοίκηση &amp; ανάπτυξη ανθρώπινου δυναμικού του ελληνικού Δημοσίου</a:t>
            </a:r>
          </a:p>
        </p:txBody>
      </p:sp>
      <p:graphicFrame>
        <p:nvGraphicFramePr>
          <p:cNvPr id="3" name="Πίνακας 2"/>
          <p:cNvGraphicFramePr>
            <a:graphicFrameLocks noGrp="1"/>
          </p:cNvGraphicFramePr>
          <p:nvPr>
            <p:extLst/>
          </p:nvPr>
        </p:nvGraphicFramePr>
        <p:xfrm>
          <a:off x="838200" y="1690688"/>
          <a:ext cx="10515600" cy="3906834"/>
        </p:xfrm>
        <a:graphic>
          <a:graphicData uri="http://schemas.openxmlformats.org/drawingml/2006/table">
            <a:tbl>
              <a:tblPr firstRow="1" bandRow="1">
                <a:tableStyleId>{5C22544A-7EE6-4342-B048-85BDC9FD1C3A}</a:tableStyleId>
              </a:tblPr>
              <a:tblGrid>
                <a:gridCol w="10515600"/>
              </a:tblGrid>
              <a:tr h="584514">
                <a:tc>
                  <a:txBody>
                    <a:bodyPr/>
                    <a:lstStyle/>
                    <a:p>
                      <a:r>
                        <a:rPr lang="el-GR" dirty="0" smtClean="0"/>
                        <a:t>ΤΙ</a:t>
                      </a:r>
                      <a:r>
                        <a:rPr lang="el-GR" baseline="0" dirty="0" smtClean="0"/>
                        <a:t> ΠΕΤΥΧΑΜΕ</a:t>
                      </a:r>
                      <a:endParaRPr lang="el-GR" dirty="0"/>
                    </a:p>
                  </a:txBody>
                  <a:tcPr/>
                </a:tc>
              </a:tr>
              <a:tr h="587820">
                <a:tc>
                  <a:txBody>
                    <a:bodyPr/>
                    <a:lstStyle/>
                    <a:p>
                      <a:pPr marL="0" indent="0">
                        <a:buFont typeface="Arial" panose="020B0604020202020204" pitchFamily="34" charset="0"/>
                        <a:buNone/>
                      </a:pPr>
                      <a:r>
                        <a:rPr lang="el-GR" sz="1600" b="0" dirty="0" smtClean="0"/>
                        <a:t>Ενεργοποίηση </a:t>
                      </a:r>
                      <a:r>
                        <a:rPr lang="el-GR" sz="1600" b="1" dirty="0" smtClean="0"/>
                        <a:t>Υπηρεσιακών Γραμματέων </a:t>
                      </a:r>
                      <a:r>
                        <a:rPr lang="el-GR" sz="1600" b="0" dirty="0" smtClean="0"/>
                        <a:t>στα Υπουργεία</a:t>
                      </a:r>
                      <a:endParaRPr lang="en-US" sz="1600" b="0" dirty="0" smtClean="0"/>
                    </a:p>
                    <a:p>
                      <a:pPr marL="742950" lvl="1" indent="-285750">
                        <a:buFont typeface="Arial" panose="020B0604020202020204" pitchFamily="34" charset="0"/>
                        <a:buChar char="•"/>
                      </a:pPr>
                      <a:r>
                        <a:rPr lang="el-GR" sz="1400" b="0" dirty="0" smtClean="0"/>
                        <a:t>Αριθμός θέσεων Υ.Γ. που καλύφθηκαν: 14 (100% των προβλεπόμενων θέσεων)</a:t>
                      </a:r>
                      <a:endParaRPr lang="en-US" sz="1400" b="0" dirty="0" smtClean="0"/>
                    </a:p>
                    <a:p>
                      <a:pPr marL="742950" lvl="1" indent="-285750">
                        <a:buFont typeface="Arial" panose="020B0604020202020204" pitchFamily="34" charset="0"/>
                        <a:buChar char="•"/>
                      </a:pPr>
                      <a:r>
                        <a:rPr lang="el-GR" sz="1400" b="0" dirty="0" smtClean="0"/>
                        <a:t>Αριθμός εκπαιδεύσεων Υ. Γ. που πραγματοποιήθηκαν: 3 (1/έτος)</a:t>
                      </a:r>
                    </a:p>
                  </a:txBody>
                  <a:tcPr/>
                </a:tc>
              </a:tr>
              <a:tr h="502938">
                <a:tc>
                  <a:txBody>
                    <a:bodyPr/>
                    <a:lstStyle/>
                    <a:p>
                      <a:pPr marL="0" indent="0">
                        <a:buFont typeface="Arial" panose="020B0604020202020204" pitchFamily="34" charset="0"/>
                        <a:buNone/>
                      </a:pPr>
                      <a:r>
                        <a:rPr lang="el-GR" sz="1600" b="0" dirty="0" smtClean="0"/>
                        <a:t>Ενεργοποίηση κλάδου </a:t>
                      </a:r>
                      <a:r>
                        <a:rPr lang="el-GR" sz="1600" b="1" dirty="0" smtClean="0"/>
                        <a:t>Επιτελικών Στελεχών</a:t>
                      </a:r>
                    </a:p>
                    <a:p>
                      <a:pPr marL="742950" lvl="1" indent="-285750" algn="l" defTabSz="914400" rtl="0" eaLnBrk="1" latinLnBrk="0" hangingPunct="1">
                        <a:buFont typeface="Arial" panose="020B0604020202020204" pitchFamily="34" charset="0"/>
                        <a:buChar char="•"/>
                      </a:pPr>
                      <a:r>
                        <a:rPr lang="el-GR" sz="1400" b="0" kern="1200" dirty="0" smtClean="0">
                          <a:solidFill>
                            <a:schemeClr val="dk1"/>
                          </a:solidFill>
                          <a:latin typeface="+mn-lt"/>
                          <a:ea typeface="+mn-ea"/>
                          <a:cs typeface="+mn-cs"/>
                        </a:rPr>
                        <a:t>Αριθμός θέσεων κλάδου Επιτελικών Στελεχών: 350</a:t>
                      </a:r>
                    </a:p>
                    <a:p>
                      <a:pPr marL="742950" lvl="1" indent="-285750" algn="l" defTabSz="914400" rtl="0" eaLnBrk="1" latinLnBrk="0" hangingPunct="1">
                        <a:buFont typeface="Arial" panose="020B0604020202020204" pitchFamily="34" charset="0"/>
                        <a:buChar char="•"/>
                      </a:pPr>
                      <a:r>
                        <a:rPr lang="el-GR" sz="1400" b="0" kern="1200" dirty="0" smtClean="0">
                          <a:solidFill>
                            <a:schemeClr val="dk1"/>
                          </a:solidFill>
                          <a:latin typeface="+mn-lt"/>
                          <a:ea typeface="+mn-ea"/>
                          <a:cs typeface="+mn-cs"/>
                        </a:rPr>
                        <a:t>Αριθμός υποψηφίων για εισαγωγή στο εκπαιδευτικό πρόγραμμα: 650</a:t>
                      </a:r>
                    </a:p>
                  </a:txBody>
                  <a:tcPr/>
                </a:tc>
              </a:tr>
              <a:tr h="912803">
                <a:tc>
                  <a:txBody>
                    <a:bodyPr/>
                    <a:lstStyle/>
                    <a:p>
                      <a:pPr marL="285750" indent="-285750">
                        <a:buFont typeface="Arial" panose="020B0604020202020204" pitchFamily="34" charset="0"/>
                        <a:buChar char="•"/>
                      </a:pPr>
                      <a:r>
                        <a:rPr lang="el-GR" sz="1600" b="0" dirty="0" smtClean="0"/>
                        <a:t>Αναβάθμιση β’ σταδίου εισαγωγικού διαγωνισμού ΕΣΔΔΑ</a:t>
                      </a:r>
                    </a:p>
                    <a:p>
                      <a:pPr marL="285750" indent="-285750">
                        <a:buFont typeface="Arial" panose="020B0604020202020204" pitchFamily="34" charset="0"/>
                        <a:buChar char="•"/>
                      </a:pPr>
                      <a:r>
                        <a:rPr lang="el-GR" sz="1600" b="0" dirty="0" err="1" smtClean="0"/>
                        <a:t>Στοχευμένη</a:t>
                      </a:r>
                      <a:r>
                        <a:rPr lang="el-GR" sz="1600" b="0" dirty="0" smtClean="0"/>
                        <a:t> κατάρτιση δημοσίων υπαλλήλων σε συνεργασία με το ΕΚΔΔΑ</a:t>
                      </a:r>
                    </a:p>
                    <a:p>
                      <a:pPr marL="0" indent="0">
                        <a:buFont typeface="Arial" panose="020B0604020202020204" pitchFamily="34" charset="0"/>
                        <a:buNone/>
                      </a:pPr>
                      <a:endParaRPr lang="el-GR" sz="1600" b="0" dirty="0" smtClean="0"/>
                    </a:p>
                    <a:p>
                      <a:pPr marL="285750" indent="-285750">
                        <a:buFont typeface="Arial" panose="020B0604020202020204" pitchFamily="34" charset="0"/>
                        <a:buChar char="•"/>
                      </a:pPr>
                      <a:endParaRPr lang="el-GR" sz="1600" b="0" dirty="0" smtClean="0"/>
                    </a:p>
                    <a:p>
                      <a:pPr marL="285750" indent="-285750">
                        <a:buFont typeface="Arial" panose="020B0604020202020204" pitchFamily="34" charset="0"/>
                        <a:buChar char="•"/>
                      </a:pPr>
                      <a:endParaRPr lang="el-GR" sz="1600" b="0" dirty="0" smtClean="0"/>
                    </a:p>
                    <a:p>
                      <a:pPr marL="285750" indent="-285750">
                        <a:buFont typeface="Arial" panose="020B0604020202020204" pitchFamily="34" charset="0"/>
                        <a:buChar char="•"/>
                      </a:pPr>
                      <a:endParaRPr lang="el-GR" sz="1600" b="0" dirty="0" smtClean="0"/>
                    </a:p>
                    <a:p>
                      <a:pPr marL="285750" indent="-285750">
                        <a:buFont typeface="Arial" panose="020B0604020202020204" pitchFamily="34" charset="0"/>
                        <a:buChar char="•"/>
                      </a:pPr>
                      <a:endParaRPr lang="el-GR" sz="1600" b="0" dirty="0" smtClean="0"/>
                    </a:p>
                  </a:txBody>
                  <a:tcPr/>
                </a:tc>
              </a:tr>
            </a:tbl>
          </a:graphicData>
        </a:graphic>
      </p:graphicFrame>
      <p:sp>
        <p:nvSpPr>
          <p:cNvPr id="4" name="Στρογγυλεμένο ορθογώνιο 3"/>
          <p:cNvSpPr/>
          <p:nvPr/>
        </p:nvSpPr>
        <p:spPr>
          <a:xfrm>
            <a:off x="1022833" y="4650057"/>
            <a:ext cx="5025241" cy="825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Προγράμματα εκπαίδευσης της εταιρείας </a:t>
            </a:r>
            <a:r>
              <a:rPr lang="en-US" sz="1400" dirty="0" smtClean="0"/>
              <a:t>Microsoft</a:t>
            </a:r>
            <a:endParaRPr lang="el-GR" sz="1400" dirty="0"/>
          </a:p>
        </p:txBody>
      </p:sp>
      <p:sp>
        <p:nvSpPr>
          <p:cNvPr id="5" name="Στρογγυλεμένο ορθογώνιο 4"/>
          <p:cNvSpPr/>
          <p:nvPr/>
        </p:nvSpPr>
        <p:spPr>
          <a:xfrm>
            <a:off x="6193307" y="4650057"/>
            <a:ext cx="5015261" cy="836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Επιμορφωτικά προγράμματα σε </a:t>
            </a:r>
            <a:r>
              <a:rPr lang="en-US" sz="1400" dirty="0"/>
              <a:t>London School of Economics and Political Science (LSE), Harvard </a:t>
            </a:r>
            <a:r>
              <a:rPr lang="en-US" sz="1400" dirty="0" smtClean="0"/>
              <a:t>Business </a:t>
            </a:r>
            <a:r>
              <a:rPr lang="en-US" sz="1400" dirty="0"/>
              <a:t>School, </a:t>
            </a:r>
            <a:r>
              <a:rPr lang="en-US" sz="1400" dirty="0" smtClean="0"/>
              <a:t>"</a:t>
            </a:r>
            <a:r>
              <a:rPr lang="en-US" sz="1400" dirty="0" err="1" smtClean="0"/>
              <a:t>Institut</a:t>
            </a:r>
            <a:r>
              <a:rPr lang="en-US" sz="1400" dirty="0" smtClean="0"/>
              <a:t> </a:t>
            </a:r>
            <a:r>
              <a:rPr lang="en-US" sz="1400" dirty="0" err="1"/>
              <a:t>Européen</a:t>
            </a:r>
            <a:r>
              <a:rPr lang="en-US" sz="1400" dirty="0"/>
              <a:t> </a:t>
            </a:r>
            <a:r>
              <a:rPr lang="en-US" sz="1400" dirty="0" err="1"/>
              <a:t>d'Administration</a:t>
            </a:r>
            <a:r>
              <a:rPr lang="en-US" sz="1400" dirty="0"/>
              <a:t> des Affaires" </a:t>
            </a:r>
            <a:r>
              <a:rPr lang="en-US" sz="1400" dirty="0" smtClean="0"/>
              <a:t> </a:t>
            </a:r>
            <a:endParaRPr lang="el-GR" sz="1400" dirty="0"/>
          </a:p>
        </p:txBody>
      </p:sp>
      <p:sp>
        <p:nvSpPr>
          <p:cNvPr id="6" name="Θέση αριθμού διαφάνειας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23</a:t>
            </a:fld>
            <a:endParaRPr lang="el-GR"/>
          </a:p>
        </p:txBody>
      </p:sp>
    </p:spTree>
    <p:extLst>
      <p:ext uri="{BB962C8B-B14F-4D97-AF65-F5344CB8AC3E}">
        <p14:creationId xmlns:p14="http://schemas.microsoft.com/office/powerpoint/2010/main" val="156161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Α: ΑΝΘΡΩΠΙΝΟ ΚΕΦΑΛΑΙΟ</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Στρατηγική διοίκηση &amp; ανάπτυξη ανθρώπινου δυναμικού του ελληνικού Δημοσίου</a:t>
            </a:r>
          </a:p>
        </p:txBody>
      </p:sp>
      <p:graphicFrame>
        <p:nvGraphicFramePr>
          <p:cNvPr id="3" name="Πίνακας 2"/>
          <p:cNvGraphicFramePr>
            <a:graphicFrameLocks noGrp="1"/>
          </p:cNvGraphicFramePr>
          <p:nvPr>
            <p:extLst>
              <p:ext uri="{D42A27DB-BD31-4B8C-83A1-F6EECF244321}">
                <p14:modId xmlns:p14="http://schemas.microsoft.com/office/powerpoint/2010/main" val="534288952"/>
              </p:ext>
            </p:extLst>
          </p:nvPr>
        </p:nvGraphicFramePr>
        <p:xfrm>
          <a:off x="838200" y="1484784"/>
          <a:ext cx="10515600" cy="5328920"/>
        </p:xfrm>
        <a:graphic>
          <a:graphicData uri="http://schemas.openxmlformats.org/drawingml/2006/table">
            <a:tbl>
              <a:tblPr firstRow="1" bandRow="1">
                <a:tableStyleId>{5C22544A-7EE6-4342-B048-85BDC9FD1C3A}</a:tableStyleId>
              </a:tblPr>
              <a:tblGrid>
                <a:gridCol w="10515600"/>
              </a:tblGrid>
              <a:tr h="370840">
                <a:tc>
                  <a:txBody>
                    <a:bodyPr/>
                    <a:lstStyle/>
                    <a:p>
                      <a:r>
                        <a:rPr lang="el-GR" dirty="0" smtClean="0"/>
                        <a:t>ΤΑ ΕΠΟΜΕΝΑ ΒΗΜΑΤΑ</a:t>
                      </a:r>
                      <a:endParaRPr lang="el-GR" dirty="0"/>
                    </a:p>
                  </a:txBody>
                  <a:tcPr/>
                </a:tc>
              </a:tr>
              <a:tr h="370840">
                <a:tc>
                  <a:txBody>
                    <a:bodyPr/>
                    <a:lstStyle/>
                    <a:p>
                      <a:pPr marL="0" indent="0">
                        <a:buFont typeface="Arial" panose="020B0604020202020204" pitchFamily="34" charset="0"/>
                        <a:buNone/>
                      </a:pPr>
                      <a:r>
                        <a:rPr lang="el-GR" sz="1600" baseline="0" dirty="0" smtClean="0"/>
                        <a:t>Δημιουργία μιας </a:t>
                      </a:r>
                      <a:r>
                        <a:rPr lang="el-GR" sz="1600" b="1" baseline="0" dirty="0" smtClean="0"/>
                        <a:t>ισχυρής εικόνας του Δημοσίου </a:t>
                      </a:r>
                      <a:r>
                        <a:rPr lang="el-GR" sz="1600" baseline="0" dirty="0" smtClean="0"/>
                        <a:t>(</a:t>
                      </a:r>
                      <a:r>
                        <a:rPr lang="el-GR" sz="1600" baseline="0" dirty="0" err="1" smtClean="0"/>
                        <a:t>employer</a:t>
                      </a:r>
                      <a:r>
                        <a:rPr lang="el-GR" sz="1600" baseline="0" dirty="0" smtClean="0"/>
                        <a:t> </a:t>
                      </a:r>
                      <a:r>
                        <a:rPr lang="el-GR" sz="1600" baseline="0" dirty="0" err="1" smtClean="0"/>
                        <a:t>branding</a:t>
                      </a:r>
                      <a:r>
                        <a:rPr lang="el-GR" sz="1600" baseline="0" dirty="0" smtClean="0"/>
                        <a:t>), με σκοπό την προσέλκυση νέων υποψηφίων</a:t>
                      </a:r>
                    </a:p>
                  </a:txBody>
                  <a:tcPr/>
                </a:tc>
              </a:tr>
              <a:tr h="370840">
                <a:tc>
                  <a:txBody>
                    <a:bodyPr/>
                    <a:lstStyle/>
                    <a:p>
                      <a:pPr marL="0" indent="0">
                        <a:buFont typeface="Arial" panose="020B0604020202020204" pitchFamily="34" charset="0"/>
                        <a:buNone/>
                      </a:pPr>
                      <a:r>
                        <a:rPr lang="el-GR" sz="1600" baseline="0" dirty="0" smtClean="0"/>
                        <a:t>Σύγχρονα κέντρα αξιολόγησης </a:t>
                      </a:r>
                      <a:r>
                        <a:rPr lang="el-GR" sz="1600" b="1" baseline="0" dirty="0" smtClean="0"/>
                        <a:t>(</a:t>
                      </a:r>
                      <a:r>
                        <a:rPr lang="el-GR" sz="1600" b="1" baseline="0" dirty="0" err="1" smtClean="0"/>
                        <a:t>Assessment</a:t>
                      </a:r>
                      <a:r>
                        <a:rPr lang="el-GR" sz="1600" b="1" baseline="0" dirty="0" smtClean="0"/>
                        <a:t> </a:t>
                      </a:r>
                      <a:r>
                        <a:rPr lang="el-GR" sz="1600" b="1" baseline="0" dirty="0" err="1" smtClean="0"/>
                        <a:t>Centers</a:t>
                      </a:r>
                      <a:r>
                        <a:rPr lang="el-GR" sz="1600" b="1" baseline="0" dirty="0" smtClean="0"/>
                        <a:t>) </a:t>
                      </a:r>
                      <a:r>
                        <a:rPr lang="el-GR" sz="1600" baseline="0" dirty="0" smtClean="0"/>
                        <a:t>για τις προσλήψεις/δημιουργία «δεξαμενής» υποψηφίων δημοσίων υπαλλήλων</a:t>
                      </a:r>
                    </a:p>
                  </a:txBody>
                  <a:tcPr/>
                </a:tc>
              </a:tr>
              <a:tr h="370840">
                <a:tc>
                  <a:txBody>
                    <a:bodyPr/>
                    <a:lstStyle/>
                    <a:p>
                      <a:r>
                        <a:rPr lang="el-GR" sz="1600" dirty="0" smtClean="0"/>
                        <a:t>Ενεργοποίηση του θεσμού του </a:t>
                      </a:r>
                      <a:r>
                        <a:rPr lang="el-GR" sz="1600" b="1" dirty="0" smtClean="0"/>
                        <a:t>Συμβούλου Ανάπτυξης Ανθρώπινου Δυναμικού</a:t>
                      </a:r>
                    </a:p>
                  </a:txBody>
                  <a:tcPr/>
                </a:tc>
              </a:tr>
              <a:tr h="370840">
                <a:tc>
                  <a:txBody>
                    <a:bodyPr/>
                    <a:lstStyle/>
                    <a:p>
                      <a:r>
                        <a:rPr lang="el-GR" sz="1600" baseline="0" dirty="0" smtClean="0"/>
                        <a:t>Τριμελείς επιτροπές </a:t>
                      </a:r>
                      <a:r>
                        <a:rPr lang="el-GR" sz="1600" b="1" baseline="0" dirty="0" smtClean="0"/>
                        <a:t>αξιολόγησης</a:t>
                      </a:r>
                      <a:r>
                        <a:rPr lang="el-GR" sz="1600" baseline="0" dirty="0" smtClean="0"/>
                        <a:t> με συμμετοχή </a:t>
                      </a:r>
                      <a:r>
                        <a:rPr lang="el-GR" sz="1600" b="1" baseline="0" dirty="0" smtClean="0"/>
                        <a:t>ΑΣΕΠ, ΕΑΔ, ΝΣΚ</a:t>
                      </a:r>
                    </a:p>
                  </a:txBody>
                  <a:tcPr/>
                </a:tc>
              </a:tr>
              <a:tr h="370840">
                <a:tc>
                  <a:txBody>
                    <a:bodyPr/>
                    <a:lstStyle/>
                    <a:p>
                      <a:r>
                        <a:rPr lang="el-GR" sz="1600" dirty="0" smtClean="0"/>
                        <a:t>Αναβάθμιση και μετασχηματισμός δεξιοτήτων </a:t>
                      </a:r>
                      <a:r>
                        <a:rPr lang="el-GR" sz="1600" b="1" dirty="0" smtClean="0"/>
                        <a:t>(</a:t>
                      </a:r>
                      <a:r>
                        <a:rPr lang="el-GR" sz="1600" b="1" dirty="0" err="1" smtClean="0"/>
                        <a:t>upskilling</a:t>
                      </a:r>
                      <a:r>
                        <a:rPr lang="el-GR" sz="1600" b="1" dirty="0" smtClean="0"/>
                        <a:t> και </a:t>
                      </a:r>
                      <a:r>
                        <a:rPr lang="el-GR" sz="1600" b="1" dirty="0" err="1" smtClean="0"/>
                        <a:t>reskilling</a:t>
                      </a:r>
                      <a:r>
                        <a:rPr lang="el-GR" sz="1600" b="1" dirty="0" smtClean="0"/>
                        <a:t>)</a:t>
                      </a:r>
                      <a:r>
                        <a:rPr lang="el-GR" sz="1600" dirty="0" smtClean="0"/>
                        <a:t> 250.000 δημοσίων υπαλλήλων</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dirty="0" smtClean="0"/>
                        <a:t>Δημιουργία πλαισίου (και ηλεκτρονικού εργαλείου) για την αποτύπωση </a:t>
                      </a:r>
                      <a:r>
                        <a:rPr lang="el-GR" sz="1600" b="1" dirty="0" smtClean="0"/>
                        <a:t>«διαδρομών καριέρας» </a:t>
                      </a:r>
                      <a:r>
                        <a:rPr lang="el-GR" sz="1600" dirty="0" smtClean="0"/>
                        <a:t>και «διαδρομών μάθησης»</a:t>
                      </a:r>
                    </a:p>
                  </a:txBody>
                  <a:tcPr/>
                </a:tc>
              </a:tr>
              <a:tr h="370840">
                <a:tc>
                  <a:txBody>
                    <a:bodyPr/>
                    <a:lstStyle/>
                    <a:p>
                      <a:r>
                        <a:rPr lang="el-GR" sz="1600" dirty="0" smtClean="0"/>
                        <a:t>Εισαγωγή σύγχρονων </a:t>
                      </a:r>
                      <a:r>
                        <a:rPr lang="el-GR" sz="1600" b="1" dirty="0" smtClean="0"/>
                        <a:t>τεχνικών τεχνητής νοημοσύνης</a:t>
                      </a:r>
                      <a:r>
                        <a:rPr lang="el-GR" sz="1600" dirty="0" smtClean="0"/>
                        <a:t> στον προγραμματισμό ανθρωπίνου δυναμικού</a:t>
                      </a:r>
                      <a:r>
                        <a:rPr lang="el-GR" sz="1600" b="1" dirty="0" smtClean="0"/>
                        <a:t>(</a:t>
                      </a:r>
                      <a:r>
                        <a:rPr lang="el-GR" sz="1600" b="1" dirty="0" err="1" smtClean="0"/>
                        <a:t>workforce</a:t>
                      </a:r>
                      <a:r>
                        <a:rPr lang="el-GR" sz="1600" b="1" dirty="0" smtClean="0"/>
                        <a:t> </a:t>
                      </a:r>
                      <a:r>
                        <a:rPr lang="el-GR" sz="1600" b="1" dirty="0" err="1" smtClean="0"/>
                        <a:t>planning</a:t>
                      </a:r>
                      <a:r>
                        <a:rPr lang="el-GR" sz="1600" b="1" dirty="0" smtClean="0"/>
                        <a:t>)</a:t>
                      </a:r>
                    </a:p>
                  </a:txBody>
                  <a:tcPr/>
                </a:tc>
              </a:tr>
              <a:tr h="370840">
                <a:tc>
                  <a:txBody>
                    <a:bodyPr/>
                    <a:lstStyle/>
                    <a:p>
                      <a:r>
                        <a:rPr lang="el-GR" sz="1600" b="0" dirty="0" smtClean="0"/>
                        <a:t>Εκσυγχρονισμός </a:t>
                      </a:r>
                      <a:r>
                        <a:rPr lang="el-GR" sz="1600" b="1" dirty="0" smtClean="0"/>
                        <a:t>θεσμικού πλαισίου Πολιτικών Διοικητικών Υπαλλήλων και Υπαλλήλων </a:t>
                      </a:r>
                      <a:r>
                        <a:rPr lang="el-GR" sz="1600" b="1" dirty="0" err="1" smtClean="0"/>
                        <a:t>ν.π.δ.δ.</a:t>
                      </a:r>
                      <a:r>
                        <a:rPr lang="el-GR" sz="1600" b="1" dirty="0" smtClean="0"/>
                        <a:t> και Δημοτικών και Κοινοτικών υπαλλήλων</a:t>
                      </a:r>
                      <a:r>
                        <a:rPr lang="el-GR" sz="1600" b="0" dirty="0" smtClean="0"/>
                        <a:t> σε ένα ενιαίο και ομοιογενές κανονιστικό κείμενο</a:t>
                      </a:r>
                    </a:p>
                  </a:txBody>
                  <a:tcPr/>
                </a:tc>
              </a:tr>
              <a:tr h="370840">
                <a:tc>
                  <a:txBody>
                    <a:bodyPr/>
                    <a:lstStyle/>
                    <a:p>
                      <a:pPr marL="0" indent="0">
                        <a:buFont typeface="Arial" panose="020B0604020202020204" pitchFamily="34" charset="0"/>
                        <a:buNone/>
                      </a:pPr>
                      <a:r>
                        <a:rPr lang="el-GR" sz="1600" b="0" dirty="0" smtClean="0"/>
                        <a:t>Σύσταση </a:t>
                      </a:r>
                      <a:r>
                        <a:rPr lang="el-GR" sz="1600" b="1" dirty="0" smtClean="0"/>
                        <a:t>«Ακαδημίας Ηγεσίας» </a:t>
                      </a:r>
                      <a:r>
                        <a:rPr lang="el-GR" sz="1600" b="0" dirty="0" smtClean="0"/>
                        <a:t>στο ΕΚΔΔΑ</a:t>
                      </a:r>
                    </a:p>
                  </a:txBody>
                  <a:tcPr/>
                </a:tc>
              </a:tr>
              <a:tr h="370840">
                <a:tc>
                  <a:txBody>
                    <a:bodyPr/>
                    <a:lstStyle/>
                    <a:p>
                      <a:r>
                        <a:rPr lang="el-GR" sz="1600" b="0" dirty="0" smtClean="0"/>
                        <a:t>Διαμόρφωση πλαισίου για τη διαχείριση και ενεργοποίηση των υπαλλήλων υψηλής απόδοσης και δυνατοτήτων</a:t>
                      </a:r>
                      <a:r>
                        <a:rPr lang="el-GR" sz="1600" b="1" dirty="0" smtClean="0"/>
                        <a:t> (</a:t>
                      </a:r>
                      <a:r>
                        <a:rPr lang="el-GR" sz="1600" b="1" dirty="0" err="1" smtClean="0"/>
                        <a:t>talent</a:t>
                      </a:r>
                      <a:r>
                        <a:rPr lang="el-GR" sz="1600" b="1" dirty="0" smtClean="0"/>
                        <a:t> </a:t>
                      </a:r>
                      <a:r>
                        <a:rPr lang="el-GR" sz="1600" b="1" dirty="0" err="1" smtClean="0"/>
                        <a:t>management</a:t>
                      </a:r>
                      <a:r>
                        <a:rPr lang="el-GR" sz="1600" b="1" dirty="0" smtClean="0"/>
                        <a:t>)</a:t>
                      </a:r>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24</a:t>
            </a:fld>
            <a:endParaRPr lang="el-GR"/>
          </a:p>
        </p:txBody>
      </p:sp>
    </p:spTree>
    <p:extLst>
      <p:ext uri="{BB962C8B-B14F-4D97-AF65-F5344CB8AC3E}">
        <p14:creationId xmlns:p14="http://schemas.microsoft.com/office/powerpoint/2010/main" val="3005883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Α: ΑΝΘΡΩΠΙΝΟ ΚΕΦΑΛΑΙΟ</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Στρατηγική διοίκηση &amp; ανάπτυξη ανθρώπινου δυναμικού του ελληνικού Δημοσίου</a:t>
            </a:r>
          </a:p>
        </p:txBody>
      </p:sp>
      <p:graphicFrame>
        <p:nvGraphicFramePr>
          <p:cNvPr id="3" name="Πίνακας 2"/>
          <p:cNvGraphicFramePr>
            <a:graphicFrameLocks noGrp="1"/>
          </p:cNvGraphicFramePr>
          <p:nvPr>
            <p:extLst/>
          </p:nvPr>
        </p:nvGraphicFramePr>
        <p:xfrm>
          <a:off x="838200" y="1690688"/>
          <a:ext cx="10515600" cy="4831080"/>
        </p:xfrm>
        <a:graphic>
          <a:graphicData uri="http://schemas.openxmlformats.org/drawingml/2006/table">
            <a:tbl>
              <a:tblPr firstRow="1" bandRow="1">
                <a:tableStyleId>{5C22544A-7EE6-4342-B048-85BDC9FD1C3A}</a:tableStyleId>
              </a:tblPr>
              <a:tblGrid>
                <a:gridCol w="10515600"/>
              </a:tblGrid>
              <a:tr h="370840">
                <a:tc>
                  <a:txBody>
                    <a:bodyPr/>
                    <a:lstStyle/>
                    <a:p>
                      <a:r>
                        <a:rPr lang="el-GR" dirty="0" smtClean="0"/>
                        <a:t>ΤΑ ΕΠΟΜΕΝΑ ΒΗΜΑΤΑ</a:t>
                      </a:r>
                      <a:endParaRPr lang="el-GR" dirty="0"/>
                    </a:p>
                  </a:txBody>
                  <a:tcPr/>
                </a:tc>
              </a:tr>
              <a:tr h="370840">
                <a:tc>
                  <a:txBody>
                    <a:bodyPr/>
                    <a:lstStyle/>
                    <a:p>
                      <a:pPr marL="0" indent="0">
                        <a:buFont typeface="Arial" panose="020B0604020202020204" pitchFamily="34" charset="0"/>
                        <a:buNone/>
                      </a:pPr>
                      <a:r>
                        <a:rPr lang="el-GR" sz="1600" baseline="0" dirty="0" smtClean="0"/>
                        <a:t>Αναδιαμόρφωση των </a:t>
                      </a:r>
                      <a:r>
                        <a:rPr lang="el-GR" sz="1600" b="1" baseline="0" dirty="0" smtClean="0"/>
                        <a:t>βαθμίδων εξέλιξης </a:t>
                      </a:r>
                      <a:r>
                        <a:rPr lang="el-GR" sz="1600" baseline="0" dirty="0" smtClean="0"/>
                        <a:t>των δημοσίων υπαλλήλων </a:t>
                      </a:r>
                      <a:endParaRPr lang="en-US" sz="1600" baseline="0" dirty="0" smtClean="0"/>
                    </a:p>
                  </a:txBody>
                  <a:tcPr/>
                </a:tc>
              </a:tr>
              <a:tr h="370840">
                <a:tc>
                  <a:txBody>
                    <a:bodyPr/>
                    <a:lstStyle/>
                    <a:p>
                      <a:r>
                        <a:rPr lang="el-GR" sz="1600" b="1" dirty="0" smtClean="0"/>
                        <a:t>Ανασχεδιασμός συστήματος επιλογής προϊσταμένων </a:t>
                      </a:r>
                      <a:r>
                        <a:rPr lang="el-GR" sz="1600" dirty="0" smtClean="0"/>
                        <a:t>με τη χρήση </a:t>
                      </a:r>
                      <a:r>
                        <a:rPr lang="en-US" sz="1600" dirty="0" smtClean="0"/>
                        <a:t>on/off </a:t>
                      </a:r>
                      <a:r>
                        <a:rPr lang="el-GR" sz="1600" dirty="0" smtClean="0"/>
                        <a:t>κριτηρίων για τη δυνατότητα του υπαλλήλου να υποβάλει αίτηση για θέση ευθύνης</a:t>
                      </a:r>
                      <a:endParaRPr lang="el-GR" sz="1600" dirty="0"/>
                    </a:p>
                  </a:txBody>
                  <a:tcPr/>
                </a:tc>
              </a:tr>
              <a:tr h="370840">
                <a:tc>
                  <a:txBody>
                    <a:bodyPr/>
                    <a:lstStyle/>
                    <a:p>
                      <a:r>
                        <a:rPr lang="el-GR" sz="1600" dirty="0" smtClean="0"/>
                        <a:t>Εισαγωγή</a:t>
                      </a:r>
                      <a:r>
                        <a:rPr lang="el-GR" sz="1600" baseline="0" dirty="0" smtClean="0"/>
                        <a:t> ειδικού υποχρεωτικού εκπαιδευτικού προγράμματος </a:t>
                      </a:r>
                      <a:r>
                        <a:rPr lang="el-GR" sz="1600" b="1" baseline="0" dirty="0" smtClean="0"/>
                        <a:t>επαγγελματικής επάρκειας </a:t>
                      </a:r>
                      <a:r>
                        <a:rPr lang="el-GR" sz="1600" baseline="0" dirty="0" smtClean="0"/>
                        <a:t>προϊστάμενων γενικών διευθύνσεων διοικητικού (</a:t>
                      </a:r>
                      <a:r>
                        <a:rPr lang="en-US" sz="1600" b="1" baseline="0" dirty="0" err="1" smtClean="0"/>
                        <a:t>hr</a:t>
                      </a:r>
                      <a:r>
                        <a:rPr lang="en-US" sz="1600" b="1" baseline="0" dirty="0" smtClean="0"/>
                        <a:t> managers</a:t>
                      </a:r>
                      <a:r>
                        <a:rPr lang="en-US" sz="1600" baseline="0" dirty="0" smtClean="0"/>
                        <a:t>)</a:t>
                      </a:r>
                      <a:endParaRPr lang="el-GR" sz="1600" baseline="0" dirty="0" smtClean="0"/>
                    </a:p>
                  </a:txBody>
                  <a:tcPr/>
                </a:tc>
              </a:tr>
              <a:tr h="370840">
                <a:tc>
                  <a:txBody>
                    <a:bodyPr/>
                    <a:lstStyle/>
                    <a:p>
                      <a:r>
                        <a:rPr lang="el-GR" sz="1600" dirty="0" smtClean="0"/>
                        <a:t>Ανάπτυξη ολοκληρωμένου </a:t>
                      </a:r>
                      <a:r>
                        <a:rPr lang="el-GR" sz="1600" b="1" dirty="0" smtClean="0"/>
                        <a:t>μηχανισμού ένταξης</a:t>
                      </a:r>
                      <a:r>
                        <a:rPr lang="en-US" sz="1600" b="1" dirty="0" smtClean="0"/>
                        <a:t> </a:t>
                      </a:r>
                      <a:r>
                        <a:rPr lang="el-GR" sz="1600" b="1" dirty="0" smtClean="0"/>
                        <a:t>των υπαλλήλων </a:t>
                      </a:r>
                      <a:r>
                        <a:rPr lang="el-GR" sz="1600" dirty="0" smtClean="0"/>
                        <a:t>στον χώρο εργασίας τους με σύγχρονα</a:t>
                      </a:r>
                      <a:r>
                        <a:rPr lang="el-GR" sz="1600" baseline="0" dirty="0" smtClean="0"/>
                        <a:t> εργαλεία και πρακτικές (</a:t>
                      </a:r>
                      <a:r>
                        <a:rPr lang="en-US" sz="1600" b="1" baseline="0" dirty="0" smtClean="0"/>
                        <a:t>onboarding</a:t>
                      </a:r>
                      <a:r>
                        <a:rPr lang="en-US" sz="1600" baseline="0" dirty="0" smtClean="0"/>
                        <a:t>)</a:t>
                      </a:r>
                      <a:endParaRPr lang="el-GR" sz="1600" dirty="0" smtClean="0"/>
                    </a:p>
                  </a:txBody>
                  <a:tcPr/>
                </a:tc>
              </a:tr>
              <a:tr h="370840">
                <a:tc>
                  <a:txBody>
                    <a:bodyPr/>
                    <a:lstStyle/>
                    <a:p>
                      <a:r>
                        <a:rPr lang="el-GR" sz="1600" dirty="0" smtClean="0"/>
                        <a:t>Υλοποίηση στοχευμένων δράσεων για την </a:t>
                      </a:r>
                      <a:r>
                        <a:rPr lang="el-GR" sz="1600" b="1" dirty="0" smtClean="0"/>
                        <a:t>αξιοποίηση των έμπειρων στελεχών </a:t>
                      </a:r>
                      <a:r>
                        <a:rPr lang="el-GR" sz="1600" dirty="0" smtClean="0"/>
                        <a:t>και τη μεταφορά της γνώσης στο Δημόσιο</a:t>
                      </a:r>
                      <a:endParaRPr lang="el-GR" sz="1600" dirty="0"/>
                    </a:p>
                  </a:txBody>
                  <a:tcPr/>
                </a:tc>
              </a:tr>
              <a:tr h="370840">
                <a:tc>
                  <a:txBody>
                    <a:bodyPr/>
                    <a:lstStyle/>
                    <a:p>
                      <a:r>
                        <a:rPr lang="el-GR" sz="1600" dirty="0" smtClean="0"/>
                        <a:t>Ανάπτυξη ολοκληρωμένου πλαισίου για</a:t>
                      </a:r>
                      <a:r>
                        <a:rPr lang="el-GR" sz="1600" baseline="0" dirty="0" smtClean="0"/>
                        <a:t> την προώθηση της </a:t>
                      </a:r>
                      <a:r>
                        <a:rPr lang="el-GR" sz="1600" b="1" baseline="0" dirty="0" smtClean="0"/>
                        <a:t>υγείας </a:t>
                      </a:r>
                      <a:r>
                        <a:rPr lang="el-GR" sz="1600" b="1" dirty="0" smtClean="0"/>
                        <a:t>και της ευημερίας </a:t>
                      </a:r>
                      <a:r>
                        <a:rPr lang="el-GR" sz="1600" b="0" dirty="0" smtClean="0"/>
                        <a:t>των δημοσίων υπαλλήλων</a:t>
                      </a:r>
                      <a:endParaRPr lang="el-GR" sz="1600" b="0" dirty="0"/>
                    </a:p>
                  </a:txBody>
                  <a:tcPr/>
                </a:tc>
              </a:tr>
              <a:tr h="370840">
                <a:tc>
                  <a:txBody>
                    <a:bodyPr/>
                    <a:lstStyle/>
                    <a:p>
                      <a:pPr marL="285750" indent="-285750">
                        <a:buFont typeface="Arial" panose="020B0604020202020204" pitchFamily="34" charset="0"/>
                        <a:buChar char="•"/>
                      </a:pPr>
                      <a:r>
                        <a:rPr lang="el-GR" sz="1600" b="0" dirty="0" smtClean="0"/>
                        <a:t>Δημιουργία </a:t>
                      </a:r>
                      <a:r>
                        <a:rPr lang="el-GR" sz="1600" b="1" dirty="0" smtClean="0"/>
                        <a:t>μηχανισμού διαχείρισης και αξιοποίησης στελεχών</a:t>
                      </a:r>
                      <a:r>
                        <a:rPr lang="el-GR" sz="1600" b="0" dirty="0" smtClean="0"/>
                        <a:t> που απασχολούνται σε θεσμικά όργανα της </a:t>
                      </a:r>
                      <a:r>
                        <a:rPr lang="el-GR" sz="1600" b="1" dirty="0" smtClean="0"/>
                        <a:t>Ε.Ε</a:t>
                      </a:r>
                      <a:r>
                        <a:rPr lang="el-GR" sz="1600" b="0" dirty="0" smtClean="0"/>
                        <a:t>.</a:t>
                      </a:r>
                    </a:p>
                    <a:p>
                      <a:pPr marL="285750" indent="-285750">
                        <a:buFont typeface="Arial" panose="020B0604020202020204" pitchFamily="34" charset="0"/>
                        <a:buChar char="•"/>
                      </a:pPr>
                      <a:r>
                        <a:rPr lang="el-GR" sz="1600" b="1" dirty="0" smtClean="0"/>
                        <a:t>Ανταλλαγή στελεχών </a:t>
                      </a:r>
                      <a:r>
                        <a:rPr lang="el-GR" sz="1600" b="0" dirty="0" smtClean="0"/>
                        <a:t>με άλλα κράτη μέλη της </a:t>
                      </a:r>
                      <a:r>
                        <a:rPr lang="el-GR" sz="1600" b="1" dirty="0" smtClean="0"/>
                        <a:t>Ε.Ε.</a:t>
                      </a:r>
                      <a:endParaRPr lang="el-GR" sz="1600" b="1" dirty="0"/>
                    </a:p>
                  </a:txBody>
                  <a:tcPr/>
                </a:tc>
              </a:tr>
              <a:tr h="370840">
                <a:tc>
                  <a:txBody>
                    <a:bodyPr/>
                    <a:lstStyle/>
                    <a:p>
                      <a:r>
                        <a:rPr lang="el-GR" sz="1600" b="0" dirty="0" smtClean="0"/>
                        <a:t>Ενίσχυση της εφαρμογής</a:t>
                      </a:r>
                      <a:r>
                        <a:rPr lang="el-GR" sz="1600" b="0" baseline="0" dirty="0" smtClean="0"/>
                        <a:t> των μεταρρυθμίσεων σε τομείς διοίκησης ανθρώπινου δυναμικού με τη </a:t>
                      </a:r>
                      <a:r>
                        <a:rPr lang="el-GR" sz="1600" b="1" baseline="0" dirty="0" smtClean="0"/>
                        <a:t>χρήση </a:t>
                      </a:r>
                      <a:r>
                        <a:rPr lang="el-GR" sz="1600" b="1" baseline="0" dirty="0" err="1" smtClean="0"/>
                        <a:t>συμπεριφορικών</a:t>
                      </a:r>
                      <a:r>
                        <a:rPr lang="el-GR" sz="1600" b="1" baseline="0" dirty="0" smtClean="0"/>
                        <a:t> επιστημών</a:t>
                      </a:r>
                      <a:endParaRPr lang="el-GR" sz="1600" b="1" dirty="0"/>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25</a:t>
            </a:fld>
            <a:endParaRPr lang="el-GR"/>
          </a:p>
        </p:txBody>
      </p:sp>
    </p:spTree>
    <p:extLst>
      <p:ext uri="{BB962C8B-B14F-4D97-AF65-F5344CB8AC3E}">
        <p14:creationId xmlns:p14="http://schemas.microsoft.com/office/powerpoint/2010/main" val="181791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Β: ΟΡΓΑΝΩΣΙΑΚΟ ΚΕΦΑΛΑΙΟ</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Εξορθολογισμός &amp; βελτίωση δομών και διαδικασιών</a:t>
            </a:r>
          </a:p>
        </p:txBody>
      </p:sp>
      <p:graphicFrame>
        <p:nvGraphicFramePr>
          <p:cNvPr id="3" name="Πίνακας 2"/>
          <p:cNvGraphicFramePr>
            <a:graphicFrameLocks noGrp="1"/>
          </p:cNvGraphicFramePr>
          <p:nvPr>
            <p:extLst/>
          </p:nvPr>
        </p:nvGraphicFramePr>
        <p:xfrm>
          <a:off x="838200" y="1590327"/>
          <a:ext cx="10515600" cy="3576320"/>
        </p:xfrm>
        <a:graphic>
          <a:graphicData uri="http://schemas.openxmlformats.org/drawingml/2006/table">
            <a:tbl>
              <a:tblPr firstRow="1" bandRow="1">
                <a:tableStyleId>{5C22544A-7EE6-4342-B048-85BDC9FD1C3A}</a:tableStyleId>
              </a:tblPr>
              <a:tblGrid>
                <a:gridCol w="10515600"/>
              </a:tblGrid>
              <a:tr h="370840">
                <a:tc>
                  <a:txBody>
                    <a:bodyPr/>
                    <a:lstStyle/>
                    <a:p>
                      <a:r>
                        <a:rPr lang="el-GR" dirty="0" smtClean="0"/>
                        <a:t>ΤΙ</a:t>
                      </a:r>
                      <a:r>
                        <a:rPr lang="el-GR" baseline="0" dirty="0" smtClean="0"/>
                        <a:t> ΠΕΤΥΧΑΜΕ</a:t>
                      </a:r>
                      <a:endParaRPr lang="el-GR" dirty="0"/>
                    </a:p>
                  </a:txBody>
                  <a:tcPr/>
                </a:tc>
              </a:tr>
              <a:tr h="370840">
                <a:tc>
                  <a:txBody>
                    <a:bodyPr/>
                    <a:lstStyle/>
                    <a:p>
                      <a:r>
                        <a:rPr lang="el-GR" sz="1800" dirty="0" smtClean="0"/>
                        <a:t>Θεσμοθέτηση ενός ολοκληρωμένου </a:t>
                      </a:r>
                      <a:r>
                        <a:rPr lang="el-GR" sz="1800" b="1" dirty="0" smtClean="0"/>
                        <a:t>συστήματος πολυεπίπεδης διακυβέρνησης</a:t>
                      </a:r>
                      <a:r>
                        <a:rPr lang="el-GR" sz="1800" dirty="0" smtClean="0"/>
                        <a:t>, με στόχο να είναι σαφές και απόλυτα διακριτό το ποιος κάνει τι</a:t>
                      </a:r>
                      <a:endParaRPr lang="el-GR" sz="1800" b="0" dirty="0"/>
                    </a:p>
                  </a:txBody>
                  <a:tcPr/>
                </a:tc>
              </a:tr>
              <a:tr h="370840">
                <a:tc>
                  <a:txBody>
                    <a:bodyPr/>
                    <a:lstStyle/>
                    <a:p>
                      <a:pPr marL="285750" indent="-285750">
                        <a:buFont typeface="Arial" panose="020B0604020202020204" pitchFamily="34" charset="0"/>
                        <a:buChar char="•"/>
                      </a:pPr>
                      <a:r>
                        <a:rPr lang="el-GR" sz="1800" b="0" dirty="0" smtClean="0"/>
                        <a:t>Θεσμοθέτηση</a:t>
                      </a:r>
                      <a:r>
                        <a:rPr lang="el-GR" sz="1800" b="0" baseline="0" dirty="0" smtClean="0"/>
                        <a:t> του </a:t>
                      </a:r>
                      <a:r>
                        <a:rPr lang="el-GR" sz="1800" b="1" baseline="0" dirty="0" smtClean="0"/>
                        <a:t>Κοινού Πλαισίου Αξιολόγησης </a:t>
                      </a:r>
                      <a:r>
                        <a:rPr lang="el-GR" sz="1800" b="0" baseline="0" dirty="0" smtClean="0"/>
                        <a:t>(ΚΠΑ) ως επίσημου εργαλείου αυτοαξιολόγησης των δημόσιων φορέων </a:t>
                      </a:r>
                    </a:p>
                    <a:p>
                      <a:pPr marL="285750" indent="-285750">
                        <a:buFont typeface="Arial" panose="020B0604020202020204" pitchFamily="34" charset="0"/>
                        <a:buChar char="•"/>
                      </a:pPr>
                      <a:r>
                        <a:rPr lang="el-GR" sz="1800" b="0" baseline="0" dirty="0" smtClean="0"/>
                        <a:t>Θέσπιση </a:t>
                      </a:r>
                      <a:r>
                        <a:rPr lang="el-GR" sz="1800" b="1" baseline="0" dirty="0" smtClean="0"/>
                        <a:t>οικοσυστήματος καινοτομίας </a:t>
                      </a:r>
                      <a:r>
                        <a:rPr lang="el-GR" sz="1800" b="0" baseline="0" dirty="0" smtClean="0"/>
                        <a:t>στον Δημόσιο Τομέα (ν.5027/2023)</a:t>
                      </a:r>
                      <a:endParaRPr lang="el-GR" sz="1800" b="0" dirty="0" smtClean="0"/>
                    </a:p>
                  </a:txBody>
                  <a:tcPr/>
                </a:tc>
              </a:tr>
              <a:tr h="370840">
                <a:tc>
                  <a:txBody>
                    <a:bodyPr/>
                    <a:lstStyle/>
                    <a:p>
                      <a:r>
                        <a:rPr lang="el-GR" sz="1800" dirty="0" smtClean="0"/>
                        <a:t>Δημιουργία ενός ενιαίου και συγχρόνου θεσμικού πλαισίου για την </a:t>
                      </a:r>
                      <a:r>
                        <a:rPr lang="el-GR" sz="1800" b="1" dirty="0" smtClean="0"/>
                        <a:t>τηλεργασία</a:t>
                      </a:r>
                      <a:r>
                        <a:rPr lang="el-GR" sz="1800" dirty="0" smtClean="0"/>
                        <a:t> στο Δημόσιο</a:t>
                      </a:r>
                      <a:endParaRPr lang="el-GR" sz="1800" dirty="0"/>
                    </a:p>
                  </a:txBody>
                  <a:tcPr/>
                </a:tc>
              </a:tr>
              <a:tr h="370840">
                <a:tc>
                  <a:txBody>
                    <a:bodyPr/>
                    <a:lstStyle/>
                    <a:p>
                      <a:pPr marL="0" indent="0">
                        <a:buFont typeface="Arial" panose="020B0604020202020204" pitchFamily="34" charset="0"/>
                        <a:buNone/>
                      </a:pPr>
                      <a:r>
                        <a:rPr lang="el-GR" sz="1800" b="0" baseline="0" dirty="0" smtClean="0"/>
                        <a:t>Επαναπροσδιορισμός του τρόπου λειτουργίας, των αρμοδιοτήτων και του τρόπου διαχείρισης της </a:t>
                      </a:r>
                      <a:r>
                        <a:rPr lang="el-GR" sz="1800" b="1" baseline="0" dirty="0" smtClean="0"/>
                        <a:t>Δημοτικής Αστυνομίας</a:t>
                      </a:r>
                    </a:p>
                  </a:txBody>
                  <a:tcPr/>
                </a:tc>
              </a:tr>
              <a:tr h="370840">
                <a:tc>
                  <a:txBody>
                    <a:bodyPr/>
                    <a:lstStyle/>
                    <a:p>
                      <a:pPr marL="0" indent="0">
                        <a:buFont typeface="Arial" panose="020B0604020202020204" pitchFamily="34" charset="0"/>
                        <a:buNone/>
                      </a:pPr>
                      <a:r>
                        <a:rPr lang="el-GR" sz="1800" b="0" baseline="0" dirty="0" smtClean="0"/>
                        <a:t>Ενίσχυση της δράσης της </a:t>
                      </a:r>
                      <a:r>
                        <a:rPr lang="el-GR" sz="1800" b="1" baseline="0" dirty="0" smtClean="0"/>
                        <a:t>Κοινωνίας των Πολιτών</a:t>
                      </a:r>
                      <a:r>
                        <a:rPr lang="el-GR" sz="1800" b="0" baseline="0" dirty="0" smtClean="0"/>
                        <a:t> και προστασία της εθελοντικής απασχόλησης στη χώρα</a:t>
                      </a:r>
                      <a:r>
                        <a:rPr lang="el-GR" sz="1800" b="1" baseline="0" dirty="0" smtClean="0"/>
                        <a:t> </a:t>
                      </a:r>
                      <a:r>
                        <a:rPr lang="el-GR" sz="1800" b="0" baseline="0" dirty="0" smtClean="0"/>
                        <a:t>(ν.4873/2021)</a:t>
                      </a:r>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26</a:t>
            </a:fld>
            <a:endParaRPr lang="el-GR"/>
          </a:p>
        </p:txBody>
      </p:sp>
    </p:spTree>
    <p:extLst>
      <p:ext uri="{BB962C8B-B14F-4D97-AF65-F5344CB8AC3E}">
        <p14:creationId xmlns:p14="http://schemas.microsoft.com/office/powerpoint/2010/main" val="248489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Β: ΟΡΓΑΝΩΣΙΑΚΟ ΚΕΦΑΛΑΙΟ</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Εξορθολογισμός &amp; βελτίωση δομών και διαδικασιών</a:t>
            </a:r>
          </a:p>
        </p:txBody>
      </p:sp>
      <p:graphicFrame>
        <p:nvGraphicFramePr>
          <p:cNvPr id="3" name="Πίνακας 2"/>
          <p:cNvGraphicFramePr>
            <a:graphicFrameLocks noGrp="1"/>
          </p:cNvGraphicFramePr>
          <p:nvPr>
            <p:extLst/>
          </p:nvPr>
        </p:nvGraphicFramePr>
        <p:xfrm>
          <a:off x="838201" y="1590327"/>
          <a:ext cx="10335322" cy="3210560"/>
        </p:xfrm>
        <a:graphic>
          <a:graphicData uri="http://schemas.openxmlformats.org/drawingml/2006/table">
            <a:tbl>
              <a:tblPr firstRow="1" bandRow="1">
                <a:tableStyleId>{5C22544A-7EE6-4342-B048-85BDC9FD1C3A}</a:tableStyleId>
              </a:tblPr>
              <a:tblGrid>
                <a:gridCol w="10335322"/>
              </a:tblGrid>
              <a:tr h="370840">
                <a:tc>
                  <a:txBody>
                    <a:bodyPr/>
                    <a:lstStyle/>
                    <a:p>
                      <a:r>
                        <a:rPr lang="el-GR" dirty="0" smtClean="0"/>
                        <a:t>ΤΑ ΕΠΟΜΕΝΑ ΒΗΜΑΤΑ</a:t>
                      </a:r>
                      <a:endParaRPr lang="el-GR" dirty="0"/>
                    </a:p>
                  </a:txBody>
                  <a:tcPr/>
                </a:tc>
              </a:tr>
              <a:tr h="370840">
                <a:tc>
                  <a:txBody>
                    <a:bodyPr/>
                    <a:lstStyle/>
                    <a:p>
                      <a:pPr marL="285750" indent="-285750">
                        <a:buFont typeface="Arial" panose="020B0604020202020204" pitchFamily="34" charset="0"/>
                        <a:buChar char="•"/>
                      </a:pPr>
                      <a:r>
                        <a:rPr lang="el-GR" sz="1800" b="1" baseline="0" dirty="0" smtClean="0"/>
                        <a:t>Υλοποίηση</a:t>
                      </a:r>
                      <a:r>
                        <a:rPr lang="el-GR" sz="1800" baseline="0" dirty="0" smtClean="0"/>
                        <a:t> του συστήματος πολυεπίπεδης διακυβέρνησης</a:t>
                      </a:r>
                    </a:p>
                    <a:p>
                      <a:pPr marL="285750" indent="-285750">
                        <a:buFont typeface="Arial" panose="020B0604020202020204" pitchFamily="34" charset="0"/>
                        <a:buChar char="•"/>
                      </a:pPr>
                      <a:r>
                        <a:rPr lang="el-GR" sz="1800" baseline="0" dirty="0" smtClean="0"/>
                        <a:t>Ανάπτυξη </a:t>
                      </a:r>
                      <a:r>
                        <a:rPr lang="el-GR" sz="1800" b="1" baseline="0" dirty="0" smtClean="0"/>
                        <a:t>προτύπων οργανωσιακής δομής </a:t>
                      </a:r>
                      <a:r>
                        <a:rPr lang="el-GR" sz="1800" baseline="0" dirty="0" smtClean="0"/>
                        <a:t>για τη σύνταξη Οργανισμών και κανονισμών λειτουργίας των φορέων</a:t>
                      </a:r>
                    </a:p>
                  </a:txBody>
                  <a:tcPr/>
                </a:tc>
              </a:tr>
              <a:tr h="370840">
                <a:tc>
                  <a:txBody>
                    <a:bodyPr/>
                    <a:lstStyle/>
                    <a:p>
                      <a:r>
                        <a:rPr lang="el-GR" sz="1800" dirty="0" smtClean="0"/>
                        <a:t>Διαμόρφωση </a:t>
                      </a:r>
                      <a:r>
                        <a:rPr lang="el-GR" sz="1800" b="1" dirty="0" smtClean="0"/>
                        <a:t>πλαισίου</a:t>
                      </a:r>
                      <a:r>
                        <a:rPr lang="el-GR" sz="1800" dirty="0" smtClean="0"/>
                        <a:t> (περιλαμβανομένων των απαραίτητων τεχνολογικών εργαλείων) για την </a:t>
                      </a:r>
                      <a:r>
                        <a:rPr lang="el-GR" sz="1800" b="1" dirty="0" smtClean="0"/>
                        <a:t>αξιολόγηση</a:t>
                      </a:r>
                      <a:r>
                        <a:rPr lang="el-GR" sz="1800" dirty="0" smtClean="0"/>
                        <a:t> της ποιότητας των</a:t>
                      </a:r>
                      <a:r>
                        <a:rPr lang="el-GR" sz="1800" baseline="0" dirty="0" smtClean="0"/>
                        <a:t> παρεχόμενων από τους δημόσιους φορείς υπηρεσιών </a:t>
                      </a:r>
                      <a:r>
                        <a:rPr lang="el-GR" sz="1800" b="1" baseline="0" dirty="0" smtClean="0"/>
                        <a:t>από τον πολίτη</a:t>
                      </a:r>
                      <a:endParaRPr lang="el-GR" sz="1800" b="1" dirty="0"/>
                    </a:p>
                  </a:txBody>
                  <a:tcPr/>
                </a:tc>
              </a:tr>
              <a:tr h="370840">
                <a:tc>
                  <a:txBody>
                    <a:bodyPr/>
                    <a:lstStyle/>
                    <a:p>
                      <a:r>
                        <a:rPr lang="el-GR" sz="1800" b="1" dirty="0" smtClean="0"/>
                        <a:t>Εφαρμογή</a:t>
                      </a:r>
                      <a:r>
                        <a:rPr lang="el-GR" sz="1800" dirty="0" smtClean="0"/>
                        <a:t> της τηλεργασίας με τη </a:t>
                      </a:r>
                      <a:r>
                        <a:rPr lang="el-GR" sz="1800" b="1" dirty="0" smtClean="0"/>
                        <a:t>δημιουργία πύλης</a:t>
                      </a:r>
                      <a:r>
                        <a:rPr lang="el-GR" sz="1800" dirty="0" smtClean="0"/>
                        <a:t> για τη χρήση υποστηρικτικών ηλεκτρονικών εργαλείων</a:t>
                      </a:r>
                      <a:endParaRPr lang="el-GR" sz="1800" dirty="0"/>
                    </a:p>
                  </a:txBody>
                  <a:tcPr/>
                </a:tc>
              </a:tr>
              <a:tr h="370840">
                <a:tc>
                  <a:txBody>
                    <a:bodyPr/>
                    <a:lstStyle/>
                    <a:p>
                      <a:pPr marL="0" algn="l" defTabSz="914400" rtl="0" eaLnBrk="1" latinLnBrk="0" hangingPunct="1"/>
                      <a:r>
                        <a:rPr lang="el-GR" sz="1800" b="0" kern="1200" dirty="0" smtClean="0">
                          <a:solidFill>
                            <a:schemeClr val="dk1"/>
                          </a:solidFill>
                          <a:latin typeface="+mn-lt"/>
                          <a:ea typeface="+mn-ea"/>
                          <a:cs typeface="+mn-cs"/>
                        </a:rPr>
                        <a:t>Αναμόρφωση</a:t>
                      </a:r>
                      <a:r>
                        <a:rPr lang="el-GR" sz="1800" b="1" kern="1200" dirty="0" smtClean="0">
                          <a:solidFill>
                            <a:schemeClr val="dk1"/>
                          </a:solidFill>
                          <a:latin typeface="+mn-lt"/>
                          <a:ea typeface="+mn-ea"/>
                          <a:cs typeface="+mn-cs"/>
                        </a:rPr>
                        <a:t> Κώδικα Διοικητικής Διαδικασίας</a:t>
                      </a:r>
                      <a:endParaRPr lang="el-GR" sz="1800" b="1" kern="1200" dirty="0">
                        <a:solidFill>
                          <a:schemeClr val="dk1"/>
                        </a:solidFill>
                        <a:latin typeface="+mn-lt"/>
                        <a:ea typeface="+mn-ea"/>
                        <a:cs typeface="+mn-cs"/>
                      </a:endParaRPr>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27</a:t>
            </a:fld>
            <a:endParaRPr lang="el-GR"/>
          </a:p>
        </p:txBody>
      </p:sp>
    </p:spTree>
    <p:extLst>
      <p:ext uri="{BB962C8B-B14F-4D97-AF65-F5344CB8AC3E}">
        <p14:creationId xmlns:p14="http://schemas.microsoft.com/office/powerpoint/2010/main" val="146308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Γ: ΛΟΓΟΔΟΣΙΑ, ΔΙΑΦΑΝΕΙΑ ΚΑΙ ΚΑΤΑΠΟΛΕΜΗΣΗ ΤΗΣ ΔΙΑΦΘΟΡΑΣ</a:t>
            </a:r>
          </a:p>
        </p:txBody>
      </p:sp>
      <p:graphicFrame>
        <p:nvGraphicFramePr>
          <p:cNvPr id="3" name="Πίνακας 2"/>
          <p:cNvGraphicFramePr>
            <a:graphicFrameLocks noGrp="1"/>
          </p:cNvGraphicFramePr>
          <p:nvPr>
            <p:extLst/>
          </p:nvPr>
        </p:nvGraphicFramePr>
        <p:xfrm>
          <a:off x="838199" y="1690688"/>
          <a:ext cx="10692161" cy="4856480"/>
        </p:xfrm>
        <a:graphic>
          <a:graphicData uri="http://schemas.openxmlformats.org/drawingml/2006/table">
            <a:tbl>
              <a:tblPr firstRow="1" bandRow="1">
                <a:tableStyleId>{5C22544A-7EE6-4342-B048-85BDC9FD1C3A}</a:tableStyleId>
              </a:tblPr>
              <a:tblGrid>
                <a:gridCol w="10692161"/>
              </a:tblGrid>
              <a:tr h="370840">
                <a:tc>
                  <a:txBody>
                    <a:bodyPr/>
                    <a:lstStyle/>
                    <a:p>
                      <a:r>
                        <a:rPr lang="el-GR" dirty="0" smtClean="0"/>
                        <a:t>ΤΙ</a:t>
                      </a:r>
                      <a:r>
                        <a:rPr lang="el-GR" baseline="0" dirty="0" smtClean="0"/>
                        <a:t> ΠΕΤΥΧΑΜΕ</a:t>
                      </a:r>
                      <a:endParaRPr lang="el-GR" dirty="0"/>
                    </a:p>
                  </a:txBody>
                  <a:tcPr/>
                </a:tc>
              </a:tr>
              <a:tr h="370840">
                <a:tc>
                  <a:txBody>
                    <a:bodyPr/>
                    <a:lstStyle/>
                    <a:p>
                      <a:pPr marL="285750" indent="-285750">
                        <a:buFont typeface="Arial" panose="020B0604020202020204" pitchFamily="34" charset="0"/>
                        <a:buChar char="•"/>
                      </a:pPr>
                      <a:r>
                        <a:rPr lang="el-GR" sz="1800" baseline="0" dirty="0" smtClean="0"/>
                        <a:t>Νομοθετικό πλαίσιο για το </a:t>
                      </a:r>
                      <a:r>
                        <a:rPr lang="el-GR" sz="1800" b="1" baseline="0" dirty="0" smtClean="0"/>
                        <a:t>Εθνικό Σύστημα Εσωτερικού Ελέγχου </a:t>
                      </a:r>
                      <a:r>
                        <a:rPr lang="el-GR" sz="1800" baseline="0" dirty="0" smtClean="0"/>
                        <a:t>(ν.4795/2021)</a:t>
                      </a:r>
                    </a:p>
                    <a:p>
                      <a:pPr marL="285750" indent="-285750">
                        <a:buFont typeface="Arial" panose="020B0604020202020204" pitchFamily="34" charset="0"/>
                        <a:buChar char="•"/>
                      </a:pPr>
                      <a:r>
                        <a:rPr lang="el-GR" sz="1800" baseline="0" dirty="0" smtClean="0"/>
                        <a:t>Καθιέρωση θεσμού </a:t>
                      </a:r>
                      <a:r>
                        <a:rPr lang="el-GR" sz="1800" b="1" baseline="0" dirty="0" smtClean="0"/>
                        <a:t>Συμβούλου Ακεραιότητας</a:t>
                      </a:r>
                    </a:p>
                  </a:txBody>
                  <a:tcPr/>
                </a:tc>
              </a:tr>
              <a:tr h="370840">
                <a:tc>
                  <a:txBody>
                    <a:bodyPr/>
                    <a:lstStyle/>
                    <a:p>
                      <a:pPr marL="0" indent="0">
                        <a:buFont typeface="Arial" panose="020B0604020202020204" pitchFamily="34" charset="0"/>
                        <a:buNone/>
                      </a:pPr>
                      <a:r>
                        <a:rPr lang="el-GR" sz="1800" baseline="0" dirty="0" smtClean="0"/>
                        <a:t>Ανάπτυξη πλαισίου </a:t>
                      </a:r>
                      <a:r>
                        <a:rPr lang="el-GR" sz="1800" b="1" baseline="0" dirty="0" smtClean="0"/>
                        <a:t>διαχείρισης κινδύνων </a:t>
                      </a:r>
                      <a:r>
                        <a:rPr lang="el-GR" sz="1800" baseline="0" dirty="0" smtClean="0"/>
                        <a:t>ως δομικού στοιχείου του Συστήματος Εσωτερικού Ελέγχου (ν.5013/2023)</a:t>
                      </a:r>
                    </a:p>
                  </a:txBody>
                  <a:tcPr/>
                </a:tc>
              </a:tr>
              <a:tr h="370840">
                <a:tc>
                  <a:txBody>
                    <a:bodyPr/>
                    <a:lstStyle/>
                    <a:p>
                      <a:pPr marL="0" indent="0">
                        <a:buFont typeface="Arial" panose="020B0604020202020204" pitchFamily="34" charset="0"/>
                        <a:buNone/>
                      </a:pPr>
                      <a:r>
                        <a:rPr lang="el-GR" sz="1800" baseline="0" dirty="0" smtClean="0"/>
                        <a:t>Ρύθμιση της επικοινωνίας των </a:t>
                      </a:r>
                      <a:r>
                        <a:rPr lang="el-GR" sz="1800" b="1" baseline="0" dirty="0" smtClean="0"/>
                        <a:t>εκπροσώπων συμφερόντων </a:t>
                      </a:r>
                      <a:r>
                        <a:rPr lang="el-GR" sz="1800" baseline="0" dirty="0" smtClean="0"/>
                        <a:t>με θεσμικούς φορείς της πολιτείας (ν.4829/2021)</a:t>
                      </a:r>
                    </a:p>
                  </a:txBody>
                  <a:tcPr/>
                </a:tc>
              </a:tr>
              <a:tr h="370840">
                <a:tc>
                  <a:txBody>
                    <a:bodyPr/>
                    <a:lstStyle/>
                    <a:p>
                      <a:pPr marL="0" indent="0">
                        <a:buFont typeface="Arial" panose="020B0604020202020204" pitchFamily="34" charset="0"/>
                        <a:buNone/>
                      </a:pPr>
                      <a:r>
                        <a:rPr lang="el-GR" sz="1800" baseline="0" dirty="0" smtClean="0"/>
                        <a:t>Δημιουργία πλαισίου ρύθμισης των </a:t>
                      </a:r>
                      <a:r>
                        <a:rPr lang="el-GR" sz="1800" b="1" baseline="0" dirty="0" smtClean="0"/>
                        <a:t>δώρων</a:t>
                      </a:r>
                      <a:r>
                        <a:rPr lang="el-GR" sz="1800" baseline="0" dirty="0" smtClean="0"/>
                        <a:t>, παροχών κ.λπ. που προσφέρονται στον Πρόεδρο της Δημοκρατίας, στα μέλη της κυβέρνησης και στους Υφυπουργούς  (ν.4829/2021)</a:t>
                      </a:r>
                    </a:p>
                  </a:txBody>
                  <a:tcPr/>
                </a:tc>
              </a:tr>
              <a:tr h="370840">
                <a:tc>
                  <a:txBody>
                    <a:bodyPr/>
                    <a:lstStyle/>
                    <a:p>
                      <a:pPr marL="0" indent="0">
                        <a:buFont typeface="Arial" panose="020B0604020202020204" pitchFamily="34" charset="0"/>
                        <a:buNone/>
                      </a:pPr>
                      <a:r>
                        <a:rPr lang="el-GR" sz="1800" baseline="0" dirty="0" smtClean="0"/>
                        <a:t>Θεσμοθέτηση ενός ολοκληρωμένου πλαισίου για την </a:t>
                      </a:r>
                      <a:r>
                        <a:rPr lang="el-GR" sz="1800" b="1" baseline="0" dirty="0" smtClean="0"/>
                        <a:t>πρόληψη και καταπολέμηση της διαφθοράς </a:t>
                      </a:r>
                      <a:r>
                        <a:rPr lang="el-GR" sz="1800" baseline="0" dirty="0" smtClean="0"/>
                        <a:t>(ν.4915/2021)</a:t>
                      </a:r>
                    </a:p>
                  </a:txBody>
                  <a:tcPr/>
                </a:tc>
              </a:tr>
              <a:tr h="370840">
                <a:tc>
                  <a:txBody>
                    <a:bodyPr/>
                    <a:lstStyle/>
                    <a:p>
                      <a:pPr marL="0" indent="0">
                        <a:buFont typeface="Arial" panose="020B0604020202020204" pitchFamily="34" charset="0"/>
                        <a:buNone/>
                      </a:pPr>
                      <a:r>
                        <a:rPr lang="el-GR" sz="1800" b="1" baseline="0" dirty="0" smtClean="0"/>
                        <a:t>Κώδικας Ηθικής και Επαγγελματικής Συμπεριφοράς </a:t>
                      </a:r>
                      <a:r>
                        <a:rPr lang="el-GR" sz="1800" b="0" baseline="0" dirty="0" smtClean="0"/>
                        <a:t>για τους δημοσίους υπαλλήλους</a:t>
                      </a:r>
                    </a:p>
                  </a:txBody>
                  <a:tcPr/>
                </a:tc>
              </a:tr>
              <a:tr h="370840">
                <a:tc>
                  <a:txBody>
                    <a:bodyPr/>
                    <a:lstStyle/>
                    <a:p>
                      <a:pPr marL="0" indent="0">
                        <a:buFont typeface="Arial" panose="020B0604020202020204" pitchFamily="34" charset="0"/>
                        <a:buNone/>
                      </a:pPr>
                      <a:r>
                        <a:rPr lang="el-GR" sz="1800" baseline="0" dirty="0" smtClean="0"/>
                        <a:t>Ανάπτυξη </a:t>
                      </a:r>
                      <a:r>
                        <a:rPr lang="el-GR" sz="1800" b="1" baseline="0" dirty="0" smtClean="0"/>
                        <a:t>ηλεκτρονικής εφαρμογής </a:t>
                      </a:r>
                      <a:r>
                        <a:rPr lang="el-GR" sz="1800" baseline="0" dirty="0" smtClean="0"/>
                        <a:t>για την παρακολούθηση πορείας πειθαρχικών διαδικασιών στο Δημόσιο </a:t>
                      </a:r>
                    </a:p>
                    <a:p>
                      <a:pPr marL="0" indent="0">
                        <a:buFont typeface="Arial" panose="020B0604020202020204" pitchFamily="34" charset="0"/>
                        <a:buNone/>
                      </a:pPr>
                      <a:r>
                        <a:rPr lang="el-GR" sz="1800" b="1" baseline="0" dirty="0" smtClean="0"/>
                        <a:t>(</a:t>
                      </a:r>
                      <a:r>
                        <a:rPr lang="en-US" sz="1800" b="1" baseline="0" dirty="0" smtClean="0"/>
                        <a:t>e-</a:t>
                      </a:r>
                      <a:r>
                        <a:rPr lang="en-US" sz="1800" b="1" baseline="0" dirty="0" err="1" smtClean="0"/>
                        <a:t>peitharxika</a:t>
                      </a:r>
                      <a:r>
                        <a:rPr lang="en-US" sz="1800" b="1" baseline="0" dirty="0" smtClean="0"/>
                        <a:t>)</a:t>
                      </a:r>
                      <a:endParaRPr lang="el-GR" sz="1800" b="1" baseline="0" dirty="0" smtClean="0"/>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28</a:t>
            </a:fld>
            <a:endParaRPr lang="el-GR"/>
          </a:p>
        </p:txBody>
      </p:sp>
    </p:spTree>
    <p:extLst>
      <p:ext uri="{BB962C8B-B14F-4D97-AF65-F5344CB8AC3E}">
        <p14:creationId xmlns:p14="http://schemas.microsoft.com/office/powerpoint/2010/main" val="336547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Γ: ΛΟΓΟΔΟΣΙΑ, ΔΙΑΦΑΝΕΙΑ ΚΑΙ ΚΑΤΑΠΟΛΕΜΗΣΗ ΤΗΣ ΔΙΑΦΘΟΡΑΣ</a:t>
            </a:r>
          </a:p>
        </p:txBody>
      </p:sp>
      <p:graphicFrame>
        <p:nvGraphicFramePr>
          <p:cNvPr id="3" name="Πίνακας 2"/>
          <p:cNvGraphicFramePr>
            <a:graphicFrameLocks noGrp="1"/>
          </p:cNvGraphicFramePr>
          <p:nvPr>
            <p:extLst/>
          </p:nvPr>
        </p:nvGraphicFramePr>
        <p:xfrm>
          <a:off x="838199" y="1690688"/>
          <a:ext cx="9833517" cy="4749800"/>
        </p:xfrm>
        <a:graphic>
          <a:graphicData uri="http://schemas.openxmlformats.org/drawingml/2006/table">
            <a:tbl>
              <a:tblPr firstRow="1" bandRow="1">
                <a:tableStyleId>{5C22544A-7EE6-4342-B048-85BDC9FD1C3A}</a:tableStyleId>
              </a:tblPr>
              <a:tblGrid>
                <a:gridCol w="9833517"/>
              </a:tblGrid>
              <a:tr h="370840">
                <a:tc>
                  <a:txBody>
                    <a:bodyPr/>
                    <a:lstStyle/>
                    <a:p>
                      <a:r>
                        <a:rPr lang="el-GR" dirty="0" smtClean="0"/>
                        <a:t>ΤΑ ΕΠΟΜΕΝΑ ΒΗΜΑΤΑ</a:t>
                      </a:r>
                      <a:endParaRPr lang="el-GR" dirty="0"/>
                    </a:p>
                  </a:txBody>
                  <a:tcPr/>
                </a:tc>
              </a:tr>
              <a:tr h="370840">
                <a:tc>
                  <a:txBody>
                    <a:bodyPr/>
                    <a:lstStyle/>
                    <a:p>
                      <a:pPr marL="0" indent="0">
                        <a:buFont typeface="Arial" panose="020B0604020202020204" pitchFamily="34" charset="0"/>
                        <a:buNone/>
                      </a:pPr>
                      <a:r>
                        <a:rPr lang="el-GR" sz="1600" b="1" baseline="0" dirty="0" smtClean="0"/>
                        <a:t>Πλήρης ενεργοποίηση </a:t>
                      </a:r>
                      <a:r>
                        <a:rPr lang="el-GR" sz="1600" baseline="0" dirty="0" smtClean="0"/>
                        <a:t>του </a:t>
                      </a:r>
                      <a:r>
                        <a:rPr lang="el-GR" sz="1600" b="1" baseline="0" dirty="0" smtClean="0"/>
                        <a:t>Ε.Σ.Ε.Ε.</a:t>
                      </a:r>
                      <a:r>
                        <a:rPr lang="el-GR" sz="1600" baseline="0" dirty="0" smtClean="0"/>
                        <a:t> με τη δημιουργία </a:t>
                      </a:r>
                      <a:r>
                        <a:rPr lang="el-GR" sz="1600" b="1" baseline="0" dirty="0" smtClean="0"/>
                        <a:t>μητρώου κινδύνων </a:t>
                      </a:r>
                      <a:r>
                        <a:rPr lang="el-GR" sz="1600" baseline="0" dirty="0" smtClean="0"/>
                        <a:t>σε όλους τους φορείς</a:t>
                      </a:r>
                    </a:p>
                  </a:txBody>
                  <a:tcPr/>
                </a:tc>
              </a:tr>
              <a:tr h="370840">
                <a:tc>
                  <a:txBody>
                    <a:bodyPr/>
                    <a:lstStyle/>
                    <a:p>
                      <a:r>
                        <a:rPr lang="el-GR" sz="1600" dirty="0" smtClean="0"/>
                        <a:t>Αλλαγή της διαδικασίας για </a:t>
                      </a:r>
                      <a:r>
                        <a:rPr lang="el-GR" sz="1600" b="1" dirty="0" smtClean="0"/>
                        <a:t>πειθαρχικά θέματα </a:t>
                      </a:r>
                      <a:r>
                        <a:rPr lang="el-GR" sz="1600" dirty="0" smtClean="0"/>
                        <a:t>των δημοσίων υπαλλήλων </a:t>
                      </a:r>
                      <a:r>
                        <a:rPr lang="el-GR" sz="1600" b="1" dirty="0" smtClean="0"/>
                        <a:t>(απλούστευση και επιτάχυνση)</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t>Συστημικοί έλεγχοι από </a:t>
                      </a:r>
                      <a:r>
                        <a:rPr lang="el-GR" sz="1600" b="1" baseline="0" dirty="0" smtClean="0"/>
                        <a:t>ΕΑΔ</a:t>
                      </a:r>
                      <a:r>
                        <a:rPr lang="el-GR" sz="1600" baseline="0" dirty="0" smtClean="0"/>
                        <a:t> για την παρακολούθηση της πειθαρχικής διαδικασίας </a:t>
                      </a:r>
                      <a:r>
                        <a:rPr lang="el-GR" sz="1600" b="1" baseline="0" dirty="0" smtClean="0"/>
                        <a:t>(οριζόντιοι έλεγχοι από τις μονάδες εσωτερικού ελέγχου)</a:t>
                      </a:r>
                    </a:p>
                  </a:txBody>
                  <a:tcPr/>
                </a:tc>
              </a:tr>
              <a:tr h="370840">
                <a:tc>
                  <a:txBody>
                    <a:bodyPr/>
                    <a:lstStyle/>
                    <a:p>
                      <a:r>
                        <a:rPr lang="el-GR" sz="1600" dirty="0" smtClean="0"/>
                        <a:t>Ενίσχυση σε όρους </a:t>
                      </a:r>
                      <a:r>
                        <a:rPr lang="el-GR" sz="1600" b="1" dirty="0" smtClean="0"/>
                        <a:t>ανθρώπινου δυναμικού και τεχνολογίας </a:t>
                      </a:r>
                      <a:r>
                        <a:rPr lang="el-GR" sz="1600" dirty="0" smtClean="0"/>
                        <a:t>του Τομέα Ελέγχου Πειθαρχικών Διαδικασιών της </a:t>
                      </a:r>
                      <a:r>
                        <a:rPr lang="el-GR" sz="1600" b="1" dirty="0" smtClean="0"/>
                        <a:t>ΕΑΔ</a:t>
                      </a:r>
                    </a:p>
                  </a:txBody>
                  <a:tcPr/>
                </a:tc>
              </a:tr>
              <a:tr h="370840">
                <a:tc>
                  <a:txBody>
                    <a:bodyPr/>
                    <a:lstStyle/>
                    <a:p>
                      <a:r>
                        <a:rPr lang="el-GR" sz="1600" b="1" dirty="0" smtClean="0"/>
                        <a:t>Αυστηροποίηση πλαισίου επί ποινή </a:t>
                      </a:r>
                      <a:r>
                        <a:rPr lang="el-GR" sz="1600" dirty="0" smtClean="0"/>
                        <a:t>για όλα τα ζητήματα μη συμμόρφωσης φορέων</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t>Εφαρμογή του Πειθαρχικού Δικαίου</a:t>
                      </a:r>
                      <a:r>
                        <a:rPr lang="el-GR" sz="1600" b="0" baseline="0" dirty="0" smtClean="0"/>
                        <a:t> στους φορείς του ευρύτερου δημοσίου τομέα</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baseline="0" dirty="0" smtClean="0"/>
                        <a:t>Δυνατότητα Υπουργού Εσωτερικών για </a:t>
                      </a:r>
                      <a:r>
                        <a:rPr lang="el-GR" sz="1600" b="1" baseline="0" dirty="0" smtClean="0"/>
                        <a:t>αυτεπάγγελτη παραπομπή </a:t>
                      </a:r>
                      <a:r>
                        <a:rPr lang="el-GR" sz="1600" b="0" baseline="0" dirty="0" smtClean="0"/>
                        <a:t>υποθέσεων πειθαρχικού χαρακτήρα στην ΕΑΔ</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t>Σύσταση κλάδου Πειθαρχικής Δικαιοσύνης </a:t>
                      </a:r>
                      <a:r>
                        <a:rPr lang="el-GR" sz="1600" b="0" baseline="0" dirty="0" smtClean="0"/>
                        <a:t>εντός του ΝΣΚ (με άμεση στελέχωση 300 ατόμων) για την εξέταση σε πρώτο βαθμό των πειθαρχικών υποθέσεων</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600" b="0" baseline="0" dirty="0" smtClean="0"/>
                        <a:t>Ενεργοποίηση θεσμού </a:t>
                      </a:r>
                      <a:r>
                        <a:rPr lang="el-GR" sz="1600" b="1" baseline="0" dirty="0" smtClean="0"/>
                        <a:t>Συμβούλου Ακεραιότητας</a:t>
                      </a:r>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29</a:t>
            </a:fld>
            <a:endParaRPr lang="el-GR"/>
          </a:p>
        </p:txBody>
      </p:sp>
    </p:spTree>
    <p:extLst>
      <p:ext uri="{BB962C8B-B14F-4D97-AF65-F5344CB8AC3E}">
        <p14:creationId xmlns:p14="http://schemas.microsoft.com/office/powerpoint/2010/main" val="358291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fontScale="92500" lnSpcReduction="10000"/>
          </a:bodyPr>
          <a:lstStyle/>
          <a:p>
            <a:pPr algn="just">
              <a:lnSpc>
                <a:spcPct val="100000"/>
              </a:lnSpc>
              <a:spcBef>
                <a:spcPts val="0"/>
              </a:spcBef>
              <a:buFont typeface="Wingdings" panose="05000000000000000000" pitchFamily="2" charset="2"/>
              <a:buChar char="ü"/>
            </a:pPr>
            <a:r>
              <a:rPr lang="el-GR" sz="1400" b="1" dirty="0">
                <a:latin typeface="Arial" panose="020B0604020202020204" pitchFamily="34" charset="0"/>
                <a:cs typeface="Arial" panose="020B0604020202020204" pitchFamily="34" charset="0"/>
              </a:rPr>
              <a:t>Ρυθμίσεις για τη βεβαίωση περί μη οφειλής Τέλους Ακίνητης Περιουσίας (Τ.Α.Π.) </a:t>
            </a:r>
            <a:r>
              <a:rPr lang="el-GR" sz="1400" dirty="0">
                <a:latin typeface="Arial" panose="020B0604020202020204" pitchFamily="34" charset="0"/>
                <a:cs typeface="Arial" panose="020B0604020202020204" pitchFamily="34" charset="0"/>
              </a:rPr>
              <a:t>- Τροποποίηση περ. α. παρ. 18 άρθρου 24 ν. 2130/1993:</a:t>
            </a:r>
          </a:p>
          <a:p>
            <a:pPr lvl="1"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Απλουστεύεται περαιτέρω η διαδικασία έκδοσης βεβαιώσεων Τέλους Ακίνητης Περιουσίας (Τ.Α.Π.).:</a:t>
            </a:r>
          </a:p>
          <a:p>
            <a:pPr lvl="2" algn="just">
              <a:lnSpc>
                <a:spcPct val="100000"/>
              </a:lnSpc>
              <a:spcBef>
                <a:spcPts val="0"/>
              </a:spcBef>
              <a:buFont typeface="Wingdings" panose="05000000000000000000" pitchFamily="2" charset="2"/>
              <a:buChar char="§"/>
            </a:pPr>
            <a:r>
              <a:rPr lang="el-GR" sz="1400" b="1" dirty="0">
                <a:latin typeface="Arial" panose="020B0604020202020204" pitchFamily="34" charset="0"/>
                <a:cs typeface="Arial" panose="020B0604020202020204" pitchFamily="34" charset="0"/>
              </a:rPr>
              <a:t>Δεν θα απαιτείται προσκόμιση βεβαίωση διακοπής ηλεκτροδότησης από ΔΕΔΔΗΕ</a:t>
            </a:r>
          </a:p>
          <a:p>
            <a:pPr lvl="2" algn="just">
              <a:lnSpc>
                <a:spcPct val="100000"/>
              </a:lnSpc>
              <a:spcBef>
                <a:spcPts val="0"/>
              </a:spcBef>
              <a:buFont typeface="Wingdings" panose="05000000000000000000" pitchFamily="2" charset="2"/>
              <a:buChar char="§"/>
            </a:pPr>
            <a:r>
              <a:rPr lang="el-GR" sz="1400" dirty="0" smtClean="0">
                <a:latin typeface="Arial" panose="020B0604020202020204" pitchFamily="34" charset="0"/>
                <a:cs typeface="Arial" panose="020B0604020202020204" pitchFamily="34" charset="0"/>
              </a:rPr>
              <a:t>Υποχρέωση </a:t>
            </a:r>
            <a:r>
              <a:rPr lang="el-GR" sz="1400" dirty="0">
                <a:latin typeface="Arial" panose="020B0604020202020204" pitchFamily="34" charset="0"/>
                <a:cs typeface="Arial" panose="020B0604020202020204" pitchFamily="34" charset="0"/>
              </a:rPr>
              <a:t>των </a:t>
            </a:r>
            <a:r>
              <a:rPr lang="el-GR" sz="1400" dirty="0" err="1">
                <a:latin typeface="Arial" panose="020B0604020202020204" pitchFamily="34" charset="0"/>
                <a:cs typeface="Arial" panose="020B0604020202020204" pitchFamily="34" charset="0"/>
              </a:rPr>
              <a:t>παρόχων</a:t>
            </a:r>
            <a:r>
              <a:rPr lang="el-GR" sz="1400" dirty="0">
                <a:latin typeface="Arial" panose="020B0604020202020204" pitchFamily="34" charset="0"/>
                <a:cs typeface="Arial" panose="020B0604020202020204" pitchFamily="34" charset="0"/>
              </a:rPr>
              <a:t> ηλεκτρικού ρεύματος να παραδίδουν </a:t>
            </a:r>
            <a:r>
              <a:rPr lang="el-GR" sz="1400" b="1" dirty="0">
                <a:latin typeface="Arial" panose="020B0604020202020204" pitchFamily="34" charset="0"/>
                <a:cs typeface="Arial" panose="020B0604020202020204" pitchFamily="34" charset="0"/>
              </a:rPr>
              <a:t>αντίγραφο του τελευταίου λογαριασμού ρεύματος </a:t>
            </a:r>
            <a:r>
              <a:rPr lang="el-GR" sz="1400" dirty="0">
                <a:latin typeface="Arial" panose="020B0604020202020204" pitchFamily="34" charset="0"/>
                <a:cs typeface="Arial" panose="020B0604020202020204" pitchFamily="34" charset="0"/>
              </a:rPr>
              <a:t>στους ιδιοκτήτες των μισθωμένων ακινήτων στα οποία παρέχουν ρεύμα</a:t>
            </a:r>
          </a:p>
          <a:p>
            <a:pPr marL="114300" indent="0" algn="just">
              <a:lnSpc>
                <a:spcPct val="100000"/>
              </a:lnSpc>
              <a:spcBef>
                <a:spcPts val="0"/>
              </a:spcBef>
              <a:buNone/>
            </a:pPr>
            <a:endParaRPr lang="el-GR" sz="1400" dirty="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l-GR" sz="1400" b="1" dirty="0">
                <a:latin typeface="Arial" panose="020B0604020202020204" pitchFamily="34" charset="0"/>
                <a:cs typeface="Arial" panose="020B0604020202020204" pitchFamily="34" charset="0"/>
              </a:rPr>
              <a:t>Συμβολαιογραφικά δικαιώματα στις συμβάσεις συνομολόγησης δανείων εκ μέρους των Περιφερειών </a:t>
            </a:r>
            <a:r>
              <a:rPr lang="el-GR" sz="1400" dirty="0">
                <a:latin typeface="Arial" panose="020B0604020202020204" pitchFamily="34" charset="0"/>
                <a:cs typeface="Arial" panose="020B0604020202020204" pitchFamily="34" charset="0"/>
              </a:rPr>
              <a:t>– Τροποποίηση παρ. 4 άρθρου 265 ν. 3852/2010:</a:t>
            </a:r>
          </a:p>
          <a:p>
            <a:pPr lvl="1"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Τίθεται ανώτατο </a:t>
            </a:r>
            <a:r>
              <a:rPr lang="el-GR" sz="1400" b="1" dirty="0">
                <a:latin typeface="Arial" panose="020B0604020202020204" pitchFamily="34" charset="0"/>
                <a:cs typeface="Arial" panose="020B0604020202020204" pitchFamily="34" charset="0"/>
              </a:rPr>
              <a:t>όριο διακοσίων (200) ευρώ </a:t>
            </a:r>
            <a:r>
              <a:rPr lang="el-GR" sz="1400" dirty="0">
                <a:latin typeface="Arial" panose="020B0604020202020204" pitchFamily="34" charset="0"/>
                <a:cs typeface="Arial" panose="020B0604020202020204" pitchFamily="34" charset="0"/>
              </a:rPr>
              <a:t>στα συμβολαιογραφικά δικαιώματα που καταβάλουν οι Περιφέρειες στη συνομολόγηση δανείων που συνάπτονται με συμβολαιογραφικά έγγραφα.</a:t>
            </a:r>
          </a:p>
          <a:p>
            <a:pPr lvl="1"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Διάταξη κατ’ αντιστοιχία με τα ισχύοντα για τους ΟΤΑ α’ βαθμού.</a:t>
            </a:r>
          </a:p>
          <a:p>
            <a:pPr lvl="1"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Σκοπός η εξοικονόμηση σημαντικών πόρων των </a:t>
            </a:r>
            <a:r>
              <a:rPr lang="el-GR" sz="1400" dirty="0" smtClean="0">
                <a:latin typeface="Arial" panose="020B0604020202020204" pitchFamily="34" charset="0"/>
                <a:cs typeface="Arial" panose="020B0604020202020204" pitchFamily="34" charset="0"/>
              </a:rPr>
              <a:t>Περιφερειών.</a:t>
            </a:r>
          </a:p>
          <a:p>
            <a:pPr marL="0" lvl="1" indent="0" algn="just">
              <a:lnSpc>
                <a:spcPct val="100000"/>
              </a:lnSpc>
              <a:spcBef>
                <a:spcPts val="0"/>
              </a:spcBef>
              <a:buNone/>
            </a:pPr>
            <a:endParaRPr lang="el-GR" sz="1400" dirty="0">
              <a:latin typeface="Arial" panose="020B0604020202020204" pitchFamily="34" charset="0"/>
              <a:cs typeface="Arial" panose="020B0604020202020204" pitchFamily="34" charset="0"/>
            </a:endParaRPr>
          </a:p>
          <a:p>
            <a:pPr marL="457200" lvl="1" algn="just">
              <a:lnSpc>
                <a:spcPct val="100000"/>
              </a:lnSpc>
              <a:spcBef>
                <a:spcPts val="0"/>
              </a:spcBef>
              <a:buFont typeface="Wingdings" panose="05000000000000000000" pitchFamily="2" charset="2"/>
              <a:buChar char="ü"/>
            </a:pPr>
            <a:r>
              <a:rPr lang="el-GR" sz="1400" b="1" dirty="0">
                <a:latin typeface="Arial" panose="020B0604020202020204" pitchFamily="34" charset="0"/>
                <a:cs typeface="Arial" panose="020B0604020202020204" pitchFamily="34" charset="0"/>
              </a:rPr>
              <a:t>Ειδικός εκλογικός χώρος </a:t>
            </a:r>
            <a:r>
              <a:rPr lang="el-GR" sz="1400" b="1" dirty="0" err="1">
                <a:latin typeface="Arial" panose="020B0604020202020204" pitchFamily="34" charset="0"/>
                <a:cs typeface="Arial" panose="020B0604020202020204" pitchFamily="34" charset="0"/>
              </a:rPr>
              <a:t>Α.με.Α</a:t>
            </a:r>
            <a:r>
              <a:rPr lang="el-GR" sz="1400" b="1" dirty="0">
                <a:latin typeface="Arial" panose="020B0604020202020204" pitchFamily="34" charset="0"/>
                <a:cs typeface="Arial" panose="020B0604020202020204" pitchFamily="34" charset="0"/>
              </a:rPr>
              <a:t>. κατά τις βουλευτικές εκλογές </a:t>
            </a:r>
            <a:r>
              <a:rPr lang="el-GR" sz="1400" dirty="0">
                <a:latin typeface="Arial" panose="020B0604020202020204" pitchFamily="34" charset="0"/>
                <a:cs typeface="Arial" panose="020B0604020202020204" pitchFamily="34" charset="0"/>
              </a:rPr>
              <a:t>– Προσθήκη παρ. 3Α στο άρθρο 83 </a:t>
            </a:r>
            <a:r>
              <a:rPr lang="el-GR" sz="1400" dirty="0" err="1">
                <a:latin typeface="Arial" panose="020B0604020202020204" pitchFamily="34" charset="0"/>
                <a:cs typeface="Arial" panose="020B0604020202020204" pitchFamily="34" charset="0"/>
              </a:rPr>
              <a:t>π.δ.</a:t>
            </a:r>
            <a:r>
              <a:rPr lang="el-GR" sz="1400" dirty="0">
                <a:latin typeface="Arial" panose="020B0604020202020204" pitchFamily="34" charset="0"/>
                <a:cs typeface="Arial" panose="020B0604020202020204" pitchFamily="34" charset="0"/>
              </a:rPr>
              <a:t> 26/2012 </a:t>
            </a:r>
          </a:p>
          <a:p>
            <a:pPr marL="742950" lvl="1" indent="-285750"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Θεσμοθέτηση ειδικού εκλογικού χώρου για την διευκόλυνση της άσκησης του εκλογικού δικαιώματος από τα άτομα με αναπηρία.</a:t>
            </a:r>
          </a:p>
          <a:p>
            <a:pPr marL="742950" lvl="1" indent="-285750"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Ορίζεται υπεύθυνος για τη δημιουργία του χώρου θα είναι ο οικείος δήμος. </a:t>
            </a:r>
            <a:endParaRPr lang="en-US" sz="1400" dirty="0">
              <a:latin typeface="Arial" panose="020B0604020202020204" pitchFamily="34" charset="0"/>
              <a:cs typeface="Arial" panose="020B0604020202020204" pitchFamily="34" charset="0"/>
            </a:endParaRPr>
          </a:p>
          <a:p>
            <a:pPr marL="457200" lvl="1" indent="0" algn="just">
              <a:lnSpc>
                <a:spcPct val="100000"/>
              </a:lnSpc>
              <a:spcBef>
                <a:spcPts val="0"/>
              </a:spcBef>
              <a:buNone/>
            </a:pPr>
            <a:endParaRPr lang="el-GR" sz="1400" dirty="0">
              <a:latin typeface="Arial" panose="020B0604020202020204" pitchFamily="34" charset="0"/>
              <a:cs typeface="Arial" panose="020B0604020202020204" pitchFamily="34" charset="0"/>
            </a:endParaRPr>
          </a:p>
          <a:p>
            <a:pPr algn="just">
              <a:lnSpc>
                <a:spcPct val="12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Κωλύματα </a:t>
            </a:r>
            <a:r>
              <a:rPr lang="el-GR" sz="1400" b="1" dirty="0">
                <a:latin typeface="Arial" panose="020B0604020202020204" pitchFamily="34" charset="0"/>
                <a:cs typeface="Arial" panose="020B0604020202020204" pitchFamily="34" charset="0"/>
              </a:rPr>
              <a:t>εκλογιμότητας και ασυμβίβαστα </a:t>
            </a:r>
            <a:r>
              <a:rPr lang="el-GR" sz="1400" dirty="0">
                <a:latin typeface="Arial" panose="020B0604020202020204" pitchFamily="34" charset="0"/>
                <a:cs typeface="Arial" panose="020B0604020202020204" pitchFamily="34" charset="0"/>
              </a:rPr>
              <a:t>- Τροποποίηση παρ. 2 άρθρου 10 και παρ. 2 άρθρου 48 ν. </a:t>
            </a:r>
            <a:r>
              <a:rPr lang="el-GR" sz="1400" dirty="0" smtClean="0">
                <a:latin typeface="Arial" panose="020B0604020202020204" pitchFamily="34" charset="0"/>
                <a:cs typeface="Arial" panose="020B0604020202020204" pitchFamily="34" charset="0"/>
              </a:rPr>
              <a:t>4804/2021</a:t>
            </a:r>
          </a:p>
          <a:p>
            <a:pPr lvl="1" algn="just">
              <a:lnSpc>
                <a:spcPct val="120000"/>
              </a:lnSpc>
              <a:spcBef>
                <a:spcPts val="0"/>
              </a:spcBef>
              <a:buFont typeface="Wingdings" panose="05000000000000000000" pitchFamily="2" charset="2"/>
              <a:buChar char="ü"/>
            </a:pPr>
            <a:r>
              <a:rPr lang="el-GR" sz="1400" dirty="0" smtClean="0">
                <a:latin typeface="Arial" panose="020B0604020202020204" pitchFamily="34" charset="0"/>
                <a:cs typeface="Arial" panose="020B0604020202020204" pitchFamily="34" charset="0"/>
              </a:rPr>
              <a:t>Καταργούνται </a:t>
            </a:r>
            <a:r>
              <a:rPr lang="el-GR" sz="1400" dirty="0">
                <a:latin typeface="Arial" panose="020B0604020202020204" pitchFamily="34" charset="0"/>
                <a:cs typeface="Arial" panose="020B0604020202020204" pitchFamily="34" charset="0"/>
              </a:rPr>
              <a:t>ορισμένες κατηγορίες κωλυμάτων εκλογιμότητας και ασυμβίβαστα που ισχύουν, ενδεικτικά, για τον Συμπαραστάτη του Δημότη και της Επιχείρησης, καθώς τον αντίστοιχο Περιφερειακό Συμπαραστάτη του Πολίτη και της Επιχείρησης, τους διοικητές/προέδρους διοικητικών συμβουλίων/διευθύνοντες συμβούλους των νομικών προσώπων δημοσίου δικαίου, εκτελεστικούς γραμματείς δήμων και περιφερειών κλπ. </a:t>
            </a:r>
          </a:p>
          <a:p>
            <a:pPr lvl="1" algn="just">
              <a:lnSpc>
                <a:spcPct val="120000"/>
              </a:lnSpc>
              <a:spcBef>
                <a:spcPts val="0"/>
              </a:spcBef>
              <a:buFont typeface="Wingdings" panose="05000000000000000000" pitchFamily="2" charset="2"/>
              <a:buChar char="ü"/>
            </a:pPr>
            <a:r>
              <a:rPr lang="el-GR" sz="1400" dirty="0" smtClean="0">
                <a:latin typeface="Arial" panose="020B0604020202020204" pitchFamily="34" charset="0"/>
                <a:cs typeface="Arial" panose="020B0604020202020204" pitchFamily="34" charset="0"/>
              </a:rPr>
              <a:t>Αυξάνεται </a:t>
            </a:r>
            <a:r>
              <a:rPr lang="el-GR" sz="1400" dirty="0">
                <a:latin typeface="Arial" panose="020B0604020202020204" pitchFamily="34" charset="0"/>
                <a:cs typeface="Arial" panose="020B0604020202020204" pitchFamily="34" charset="0"/>
              </a:rPr>
              <a:t>το ποσοστό συμμετοχής από 5% σε 35% των γενικών διευθυντών, διευθυνόντων συμβούλων και λοιπών προσώπων, που μπορούν να κατέχουν σε εταιρείες που έχουν συμβληθεί με τον οικείο δήμο. </a:t>
            </a:r>
          </a:p>
          <a:p>
            <a:pPr algn="just">
              <a:lnSpc>
                <a:spcPct val="150000"/>
              </a:lnSpc>
              <a:buFont typeface="Wingdings" panose="05000000000000000000" pitchFamily="2" charset="2"/>
              <a:buChar char="ü"/>
            </a:pPr>
            <a:endParaRPr lang="el-GR" sz="1400" dirty="0">
              <a:latin typeface="Arial" panose="020B0604020202020204" pitchFamily="34" charset="0"/>
              <a:cs typeface="Arial" panose="020B0604020202020204" pitchFamily="34" charset="0"/>
            </a:endParaRPr>
          </a:p>
          <a:p>
            <a:pPr marL="114300" indent="0" algn="just">
              <a:lnSpc>
                <a:spcPct val="150000"/>
              </a:lnSpc>
              <a:buNone/>
            </a:pPr>
            <a:endParaRPr lang="el-GR" sz="1400" dirty="0">
              <a:latin typeface="Arial" panose="020B0604020202020204" pitchFamily="34" charset="0"/>
              <a:cs typeface="Arial" panose="020B0604020202020204" pitchFamily="34" charset="0"/>
            </a:endParaRPr>
          </a:p>
          <a:p>
            <a:pPr algn="just">
              <a:lnSpc>
                <a:spcPct val="150000"/>
              </a:lnSpc>
            </a:pPr>
            <a:endParaRPr lang="el-GR" sz="1400" dirty="0" smtClean="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3</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buNone/>
            </a:pPr>
            <a:r>
              <a:rPr lang="el-GR" sz="1600" b="1" dirty="0" smtClean="0">
                <a:solidFill>
                  <a:srgbClr val="0070C0"/>
                </a:solidFill>
              </a:rPr>
              <a:t>Α. ΣΧΕΔΙΟ </a:t>
            </a:r>
            <a:r>
              <a:rPr lang="el-GR" sz="1600" b="1" dirty="0">
                <a:solidFill>
                  <a:srgbClr val="0070C0"/>
                </a:solidFill>
              </a:rPr>
              <a:t>ΝΟΜΟΥ ΤΟΥ ΥΠΟΥΡΓΕΙΟΥ ΕΣΩΤΕΡΙΚΩΝ </a:t>
            </a:r>
          </a:p>
          <a:p>
            <a:pPr marL="114300" indent="0" algn="ctr">
              <a:buNone/>
            </a:pPr>
            <a:r>
              <a:rPr lang="el-GR" sz="1600" b="1" dirty="0" smtClean="0">
                <a:solidFill>
                  <a:srgbClr val="0070C0"/>
                </a:solidFill>
              </a:rPr>
              <a:t>«Ρυθμίσεις </a:t>
            </a:r>
            <a:r>
              <a:rPr lang="el-GR" sz="1600" b="1" dirty="0">
                <a:solidFill>
                  <a:srgbClr val="0070C0"/>
                </a:solidFill>
              </a:rPr>
              <a:t>σχετικά με τους Οργανισμούς Τοπικής Αυτοδιοίκησης α’ και β’ βαθμού - Ρυθμίσεις σχετικά με τον ειδικό εκλογικό χώρο για </a:t>
            </a:r>
            <a:r>
              <a:rPr lang="el-GR" sz="1600" b="1" dirty="0" err="1">
                <a:solidFill>
                  <a:srgbClr val="0070C0"/>
                </a:solidFill>
              </a:rPr>
              <a:t>ΑμεΑ</a:t>
            </a:r>
            <a:r>
              <a:rPr lang="el-GR" sz="1600" b="1" dirty="0">
                <a:solidFill>
                  <a:srgbClr val="0070C0"/>
                </a:solidFill>
              </a:rPr>
              <a:t> και το δικαίωμα του εκλέγεσαι – Διατάξεις για την ευζωία των ζώων συντροφιάς - Διατάξεις για το ανθρώπινο δυναμικό του Δημοσίου Τομέα – Λοιπές ρυθμίσεις του Υπουργείου Εσωτερικών»</a:t>
            </a:r>
          </a:p>
        </p:txBody>
      </p:sp>
    </p:spTree>
    <p:extLst>
      <p:ext uri="{BB962C8B-B14F-4D97-AF65-F5344CB8AC3E}">
        <p14:creationId xmlns:p14="http://schemas.microsoft.com/office/powerpoint/2010/main" val="21692023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Δ: ΨΗΦΙΑΚΟΣ ΜΕΤΑΣΧΗΜΑΤΙΣΜΟΣ</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διαδικασιών διοίκησης ανθρώπινου δυναμικού</a:t>
            </a:r>
          </a:p>
        </p:txBody>
      </p:sp>
      <p:graphicFrame>
        <p:nvGraphicFramePr>
          <p:cNvPr id="3" name="Πίνακας 2"/>
          <p:cNvGraphicFramePr>
            <a:graphicFrameLocks noGrp="1"/>
          </p:cNvGraphicFramePr>
          <p:nvPr>
            <p:extLst>
              <p:ext uri="{D42A27DB-BD31-4B8C-83A1-F6EECF244321}">
                <p14:modId xmlns:p14="http://schemas.microsoft.com/office/powerpoint/2010/main" val="873092428"/>
              </p:ext>
            </p:extLst>
          </p:nvPr>
        </p:nvGraphicFramePr>
        <p:xfrm>
          <a:off x="838200" y="1690688"/>
          <a:ext cx="10335322" cy="3937000"/>
        </p:xfrm>
        <a:graphic>
          <a:graphicData uri="http://schemas.openxmlformats.org/drawingml/2006/table">
            <a:tbl>
              <a:tblPr firstRow="1" bandRow="1">
                <a:tableStyleId>{5C22544A-7EE6-4342-B048-85BDC9FD1C3A}</a:tableStyleId>
              </a:tblPr>
              <a:tblGrid>
                <a:gridCol w="10335322"/>
              </a:tblGrid>
              <a:tr h="370840">
                <a:tc>
                  <a:txBody>
                    <a:bodyPr/>
                    <a:lstStyle/>
                    <a:p>
                      <a:r>
                        <a:rPr lang="el-GR" dirty="0" smtClean="0"/>
                        <a:t>ΤΙ</a:t>
                      </a:r>
                      <a:r>
                        <a:rPr lang="el-GR" baseline="0" dirty="0" smtClean="0"/>
                        <a:t> ΠΕΤΥΧΑΜΕ</a:t>
                      </a:r>
                      <a:endParaRPr lang="el-GR" dirty="0"/>
                    </a:p>
                  </a:txBody>
                  <a:tcPr/>
                </a:tc>
              </a:tr>
              <a:tr h="370840">
                <a:tc>
                  <a:txBody>
                    <a:bodyPr/>
                    <a:lstStyle/>
                    <a:p>
                      <a:pPr marL="0" indent="0">
                        <a:buFont typeface="Arial" panose="020B0604020202020204" pitchFamily="34" charset="0"/>
                        <a:buNone/>
                      </a:pPr>
                      <a:r>
                        <a:rPr lang="el-GR" sz="1800" b="1" dirty="0" smtClean="0"/>
                        <a:t>Νέος τρόπος αποτύπωσης </a:t>
                      </a:r>
                      <a:r>
                        <a:rPr lang="el-GR" sz="1800" b="0" dirty="0" smtClean="0"/>
                        <a:t>των μηνιαίων αναφορών Μητρώου Ανθρώπινου Δυναμικού του Ελληνικού Δημοσίου (Απογραφή)</a:t>
                      </a:r>
                    </a:p>
                  </a:txBody>
                  <a:tcPr/>
                </a:tc>
              </a:tr>
              <a:tr h="370840">
                <a:tc>
                  <a:txBody>
                    <a:bodyPr/>
                    <a:lstStyle/>
                    <a:p>
                      <a:pPr marL="0" indent="0">
                        <a:buFont typeface="Arial" panose="020B0604020202020204" pitchFamily="34" charset="0"/>
                        <a:buNone/>
                      </a:pPr>
                      <a:r>
                        <a:rPr lang="el-GR" sz="1800" b="1" dirty="0" smtClean="0"/>
                        <a:t>Ανάπτυξη νέων υποσυστημάτων στην Απογραφή</a:t>
                      </a:r>
                    </a:p>
                    <a:p>
                      <a:pPr marL="0" indent="0">
                        <a:buFont typeface="Arial" panose="020B0604020202020204" pitchFamily="34" charset="0"/>
                        <a:buNone/>
                      </a:pPr>
                      <a:endParaRPr lang="el-GR" sz="1800" b="1" dirty="0" smtClean="0"/>
                    </a:p>
                  </a:txBody>
                  <a:tcPr/>
                </a:tc>
              </a:tr>
              <a:tr h="370840">
                <a:tc>
                  <a:txBody>
                    <a:bodyPr/>
                    <a:lstStyle/>
                    <a:p>
                      <a:r>
                        <a:rPr lang="el-GR" sz="1800" b="1" dirty="0" smtClean="0"/>
                        <a:t>Πλήρη ψηφιακά οργανογράμματα</a:t>
                      </a:r>
                      <a:r>
                        <a:rPr lang="el-GR" sz="1800" dirty="0" smtClean="0"/>
                        <a:t> για το σύνολο των φορέων του Δημοσίου με συμπληρωμένα τα </a:t>
                      </a:r>
                      <a:r>
                        <a:rPr lang="el-GR" sz="1800" b="1" dirty="0" smtClean="0"/>
                        <a:t>ειδικά περιγράμματα θέσεων εργασίας</a:t>
                      </a:r>
                    </a:p>
                    <a:p>
                      <a:endParaRPr lang="el-GR" sz="1800" b="1" dirty="0" smtClean="0"/>
                    </a:p>
                    <a:p>
                      <a:endParaRPr lang="el-GR" sz="1800" b="1" dirty="0" smtClean="0"/>
                    </a:p>
                    <a:p>
                      <a:endParaRPr lang="el-GR" sz="1800" b="1" dirty="0" smtClean="0"/>
                    </a:p>
                    <a:p>
                      <a:endParaRPr lang="el-GR" sz="1800" b="1" dirty="0" smtClean="0"/>
                    </a:p>
                    <a:p>
                      <a:endParaRPr lang="el-GR" sz="1800" b="1" dirty="0" smtClean="0"/>
                    </a:p>
                    <a:p>
                      <a:endParaRPr lang="el-GR" sz="1800" dirty="0"/>
                    </a:p>
                  </a:txBody>
                  <a:tcPr/>
                </a:tc>
              </a:tr>
            </a:tbl>
          </a:graphicData>
        </a:graphic>
      </p:graphicFrame>
      <p:sp>
        <p:nvSpPr>
          <p:cNvPr id="4" name="Στρογγυλεμένο ορθογώνιο 3"/>
          <p:cNvSpPr/>
          <p:nvPr/>
        </p:nvSpPr>
        <p:spPr>
          <a:xfrm>
            <a:off x="838200" y="4159405"/>
            <a:ext cx="4471640" cy="500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Αριθμός φορέων με </a:t>
            </a:r>
            <a:r>
              <a:rPr lang="el-GR" dirty="0" err="1" smtClean="0"/>
              <a:t>ψ.ο</a:t>
            </a:r>
            <a:r>
              <a:rPr lang="el-GR" dirty="0" smtClean="0"/>
              <a:t>. (Δεκ. 2016-Σεπτ. 2019): </a:t>
            </a:r>
          </a:p>
          <a:p>
            <a:pPr algn="ctr"/>
            <a:r>
              <a:rPr lang="el-GR" sz="1600" b="1" dirty="0" smtClean="0"/>
              <a:t>777 </a:t>
            </a:r>
            <a:r>
              <a:rPr lang="el-GR" sz="1600" dirty="0" smtClean="0"/>
              <a:t>φορείς</a:t>
            </a:r>
            <a:endParaRPr lang="el-GR" sz="1600" dirty="0"/>
          </a:p>
        </p:txBody>
      </p:sp>
      <p:sp>
        <p:nvSpPr>
          <p:cNvPr id="5" name="Στρογγυλεμένο ορθογώνιο 4"/>
          <p:cNvSpPr/>
          <p:nvPr/>
        </p:nvSpPr>
        <p:spPr>
          <a:xfrm>
            <a:off x="6657278" y="4159405"/>
            <a:ext cx="4387076" cy="500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Αριθμός φορέων με </a:t>
            </a:r>
            <a:r>
              <a:rPr lang="el-GR" dirty="0" err="1"/>
              <a:t>ψ.ο</a:t>
            </a:r>
            <a:r>
              <a:rPr lang="el-GR" dirty="0"/>
              <a:t>. </a:t>
            </a:r>
            <a:r>
              <a:rPr lang="el-GR" dirty="0" smtClean="0"/>
              <a:t>(Οκτ. 2019-Απρ. 2022): </a:t>
            </a:r>
            <a:endParaRPr lang="el-GR" dirty="0"/>
          </a:p>
          <a:p>
            <a:pPr algn="ctr"/>
            <a:r>
              <a:rPr lang="el-GR" sz="1600" b="1" dirty="0" smtClean="0"/>
              <a:t>1.866</a:t>
            </a:r>
            <a:r>
              <a:rPr lang="el-GR" sz="1600" dirty="0" smtClean="0"/>
              <a:t> </a:t>
            </a:r>
            <a:r>
              <a:rPr lang="el-GR" sz="1600" dirty="0"/>
              <a:t>φορείς</a:t>
            </a:r>
          </a:p>
        </p:txBody>
      </p:sp>
      <p:sp>
        <p:nvSpPr>
          <p:cNvPr id="6" name="Στρογγυλεμένο ορθογώνιο 5"/>
          <p:cNvSpPr/>
          <p:nvPr/>
        </p:nvSpPr>
        <p:spPr>
          <a:xfrm>
            <a:off x="5419493" y="4748971"/>
            <a:ext cx="1237785" cy="7262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Ποσοστό </a:t>
            </a:r>
            <a:r>
              <a:rPr lang="el-GR" sz="1600" dirty="0"/>
              <a:t>αύξησης: </a:t>
            </a:r>
            <a:endParaRPr lang="el-GR" sz="1600" dirty="0" smtClean="0"/>
          </a:p>
          <a:p>
            <a:pPr algn="ctr"/>
            <a:r>
              <a:rPr lang="el-GR" sz="1600" b="1" dirty="0" smtClean="0"/>
              <a:t>240</a:t>
            </a:r>
            <a:r>
              <a:rPr lang="el-GR" sz="1600" b="1" dirty="0"/>
              <a:t>%</a:t>
            </a:r>
          </a:p>
        </p:txBody>
      </p:sp>
      <p:sp>
        <p:nvSpPr>
          <p:cNvPr id="7" name="Θέση αριθμού διαφάνειας 6"/>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30</a:t>
            </a:fld>
            <a:endParaRPr lang="el-GR"/>
          </a:p>
        </p:txBody>
      </p:sp>
    </p:spTree>
    <p:extLst>
      <p:ext uri="{BB962C8B-B14F-4D97-AF65-F5344CB8AC3E}">
        <p14:creationId xmlns:p14="http://schemas.microsoft.com/office/powerpoint/2010/main" val="198310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200" b="1" kern="1200" dirty="0">
                <a:solidFill>
                  <a:srgbClr val="0070C0"/>
                </a:solidFill>
                <a:latin typeface="Arial"/>
                <a:ea typeface="Arial"/>
                <a:cs typeface="Arial"/>
              </a:rPr>
              <a:t>ΠΥΛΩΝΑΣ Δ: ΨΗΦΙΑΚΟΣ ΜΕΤΑΣΧΗΜΑΤΙΣΜΟΣ</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διαδικασιών διοίκησης ανθρώπινου δυναμικού</a:t>
            </a:r>
          </a:p>
        </p:txBody>
      </p:sp>
      <p:graphicFrame>
        <p:nvGraphicFramePr>
          <p:cNvPr id="3" name="Πίνακας 2"/>
          <p:cNvGraphicFramePr>
            <a:graphicFrameLocks noGrp="1"/>
          </p:cNvGraphicFramePr>
          <p:nvPr>
            <p:extLst/>
          </p:nvPr>
        </p:nvGraphicFramePr>
        <p:xfrm>
          <a:off x="838200" y="1690688"/>
          <a:ext cx="10391078" cy="3576320"/>
        </p:xfrm>
        <a:graphic>
          <a:graphicData uri="http://schemas.openxmlformats.org/drawingml/2006/table">
            <a:tbl>
              <a:tblPr firstRow="1" bandRow="1">
                <a:tableStyleId>{5C22544A-7EE6-4342-B048-85BDC9FD1C3A}</a:tableStyleId>
              </a:tblPr>
              <a:tblGrid>
                <a:gridCol w="10391078"/>
              </a:tblGrid>
              <a:tr h="370840">
                <a:tc>
                  <a:txBody>
                    <a:bodyPr/>
                    <a:lstStyle/>
                    <a:p>
                      <a:r>
                        <a:rPr lang="el-GR" dirty="0" smtClean="0"/>
                        <a:t>ΤΑ ΕΠΟΜΕΝΑ ΒΗΜΑΤΑ</a:t>
                      </a:r>
                      <a:endParaRPr lang="el-GR" dirty="0"/>
                    </a:p>
                  </a:txBody>
                  <a:tcPr/>
                </a:tc>
              </a:tr>
              <a:tr h="370840">
                <a:tc>
                  <a:txBody>
                    <a:bodyPr/>
                    <a:lstStyle/>
                    <a:p>
                      <a:pPr marL="0" indent="0">
                        <a:buFont typeface="Arial" panose="020B0604020202020204" pitchFamily="34" charset="0"/>
                        <a:buNone/>
                      </a:pPr>
                      <a:r>
                        <a:rPr lang="el-GR" sz="1800" baseline="0" dirty="0" smtClean="0"/>
                        <a:t>Λειτουργία του Συστήματος  Διαχείρισης Ανθρώπινου Δυναμικού </a:t>
                      </a:r>
                      <a:r>
                        <a:rPr lang="en-US" sz="1800" b="1" baseline="0" dirty="0" smtClean="0"/>
                        <a:t>(HRMS)</a:t>
                      </a:r>
                      <a:endParaRPr lang="el-GR" sz="1800" b="1" baseline="0"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dirty="0" smtClean="0"/>
                        <a:t>Δημιουργία </a:t>
                      </a:r>
                      <a:r>
                        <a:rPr lang="el-GR" sz="1800" b="1" dirty="0" smtClean="0"/>
                        <a:t>ηλεκτρονικής εφαρμογής για τη χορήγηση αναρρωτικών αδειών </a:t>
                      </a:r>
                      <a:r>
                        <a:rPr lang="el-GR" sz="1800" b="0" dirty="0" smtClean="0"/>
                        <a:t>των υπαλλήλων και διασύνδεση με την Ηλεκτρονική </a:t>
                      </a:r>
                      <a:r>
                        <a:rPr lang="el-GR" sz="1800" b="0" dirty="0" err="1" smtClean="0"/>
                        <a:t>Συνταγογράφηση</a:t>
                      </a:r>
                      <a:r>
                        <a:rPr lang="el-GR" sz="1800" b="0" dirty="0" smtClean="0"/>
                        <a:t> </a:t>
                      </a:r>
                      <a:r>
                        <a:rPr lang="el-GR" sz="1800" b="1" dirty="0" smtClean="0"/>
                        <a:t>(</a:t>
                      </a:r>
                      <a:r>
                        <a:rPr lang="el-GR" sz="1800" b="1" dirty="0" err="1" smtClean="0"/>
                        <a:t>myanarrotikes</a:t>
                      </a:r>
                      <a:r>
                        <a:rPr lang="el-GR" sz="1800" b="1" dirty="0" smtClean="0"/>
                        <a:t>)</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Ανάπτυξη </a:t>
                      </a:r>
                      <a:r>
                        <a:rPr lang="el-GR" sz="1800" b="1" dirty="0" smtClean="0"/>
                        <a:t>εφαρμογής στο κινητό </a:t>
                      </a:r>
                      <a:r>
                        <a:rPr lang="el-GR" sz="1800" dirty="0" smtClean="0"/>
                        <a:t>για τη διασύνδεση των υπαλλήλων με την υπηρεσία στην κατεύθυνση της παροχής εξατομικευμένης πληροφόρησης </a:t>
                      </a:r>
                      <a:r>
                        <a:rPr lang="el-GR" sz="1800" b="1" dirty="0" smtClean="0"/>
                        <a:t>(HR-</a:t>
                      </a:r>
                      <a:r>
                        <a:rPr lang="el-GR" sz="1800" b="1" dirty="0" err="1" smtClean="0"/>
                        <a:t>app</a:t>
                      </a:r>
                      <a:r>
                        <a:rPr lang="el-GR" sz="1800" b="1" dirty="0" smtClean="0"/>
                        <a:t>)</a:t>
                      </a:r>
                    </a:p>
                  </a:txBody>
                  <a:tcPr/>
                </a:tc>
              </a:tr>
              <a:tr h="370840">
                <a:tc>
                  <a:txBody>
                    <a:bodyPr/>
                    <a:lstStyle/>
                    <a:p>
                      <a:r>
                        <a:rPr lang="el-GR" sz="1800" b="0" dirty="0" smtClean="0"/>
                        <a:t>Δημιουργία βάσης δεδομένων για τη </a:t>
                      </a:r>
                      <a:r>
                        <a:rPr lang="el-GR" sz="1800" b="1" dirty="0" smtClean="0"/>
                        <a:t>συσχέτιση μεταπτυχιακών τίτλων σπουδών</a:t>
                      </a:r>
                      <a:r>
                        <a:rPr lang="el-GR" sz="1800" b="0" dirty="0" smtClean="0"/>
                        <a:t> των υποψηφίων με τις αρμοδιότητες των προκηρυσσόμενων </a:t>
                      </a:r>
                      <a:r>
                        <a:rPr lang="el-GR" sz="1800" b="1" dirty="0" smtClean="0"/>
                        <a:t>θέσεων ευθύνης</a:t>
                      </a:r>
                    </a:p>
                  </a:txBody>
                  <a:tcPr/>
                </a:tc>
              </a:tr>
              <a:tr h="370840">
                <a:tc>
                  <a:txBody>
                    <a:bodyPr/>
                    <a:lstStyle/>
                    <a:p>
                      <a:r>
                        <a:rPr lang="el-GR" sz="1800" b="1" dirty="0" smtClean="0"/>
                        <a:t>Δημιουργία αποθετηρίου γνώσεων</a:t>
                      </a:r>
                      <a:r>
                        <a:rPr lang="el-GR" sz="1800" b="1" baseline="0" dirty="0" smtClean="0"/>
                        <a:t> </a:t>
                      </a:r>
                      <a:r>
                        <a:rPr lang="el-GR" sz="1800" b="0" baseline="0" dirty="0" smtClean="0"/>
                        <a:t>στο Δημόσιο και α</a:t>
                      </a:r>
                      <a:r>
                        <a:rPr lang="el-GR" sz="1800" b="0" dirty="0" smtClean="0"/>
                        <a:t>νάπτυξη σύγχρονης διοικητικής πρακτικής για τη</a:t>
                      </a:r>
                      <a:r>
                        <a:rPr lang="el-GR" sz="1800" b="0" baseline="0" dirty="0" smtClean="0"/>
                        <a:t> </a:t>
                      </a:r>
                      <a:r>
                        <a:rPr lang="el-GR" sz="1800" b="0" dirty="0" smtClean="0"/>
                        <a:t>συστηματική συλλογή, οργάνωση και διάχυση της επιχειρησιακής γνώσης και </a:t>
                      </a:r>
                      <a:r>
                        <a:rPr lang="el-GR" sz="1800" b="1" dirty="0" smtClean="0"/>
                        <a:t>διάχυση</a:t>
                      </a:r>
                      <a:r>
                        <a:rPr lang="el-GR" sz="1800" b="0" dirty="0" smtClean="0"/>
                        <a:t> στους υπαλλήλους </a:t>
                      </a:r>
                    </a:p>
                  </a:txBody>
                  <a:tcPr/>
                </a:tc>
              </a:tr>
            </a:tbl>
          </a:graphicData>
        </a:graphic>
      </p:graphicFrame>
      <p:sp>
        <p:nvSpPr>
          <p:cNvPr id="4" name="Θέση αριθμού διαφάνειας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31</a:t>
            </a:fld>
            <a:endParaRPr lang="el-GR"/>
          </a:p>
        </p:txBody>
      </p:sp>
    </p:spTree>
    <p:extLst>
      <p:ext uri="{BB962C8B-B14F-4D97-AF65-F5344CB8AC3E}">
        <p14:creationId xmlns:p14="http://schemas.microsoft.com/office/powerpoint/2010/main" val="631205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49102"/>
            <a:ext cx="10515600" cy="831626"/>
          </a:xfrm>
        </p:spPr>
        <p:txBody>
          <a:bodyPr>
            <a:normAutofit/>
          </a:bodyPr>
          <a:lstStyle/>
          <a:p>
            <a:pPr algn="ctr"/>
            <a:r>
              <a:rPr lang="el-GR" sz="2200" b="1" kern="1200" dirty="0">
                <a:solidFill>
                  <a:srgbClr val="0070C0"/>
                </a:solidFill>
                <a:latin typeface="Arial"/>
                <a:ea typeface="Arial"/>
                <a:cs typeface="Arial"/>
              </a:rPr>
              <a:t>ΝΟΜΟΘΕΤΙΚΟ ΕΡΓΟ </a:t>
            </a:r>
            <a:r>
              <a:rPr lang="el-GR" sz="2200" b="1" kern="1200" dirty="0" smtClean="0">
                <a:solidFill>
                  <a:srgbClr val="0070C0"/>
                </a:solidFill>
                <a:latin typeface="Arial"/>
                <a:ea typeface="Arial"/>
                <a:cs typeface="Arial"/>
              </a:rPr>
              <a:t>2019-2023</a:t>
            </a:r>
            <a:r>
              <a:rPr lang="el-GR" sz="2200" b="1" kern="1200" dirty="0">
                <a:solidFill>
                  <a:srgbClr val="0070C0"/>
                </a:solidFill>
                <a:latin typeface="Arial"/>
                <a:ea typeface="Arial"/>
                <a:cs typeface="Arial"/>
              </a:rPr>
              <a:t/>
            </a:r>
            <a:br>
              <a:rPr lang="el-GR" sz="2200" b="1" kern="1200" dirty="0">
                <a:solidFill>
                  <a:srgbClr val="0070C0"/>
                </a:solidFill>
                <a:latin typeface="Arial"/>
                <a:ea typeface="Arial"/>
                <a:cs typeface="Arial"/>
              </a:rPr>
            </a:br>
            <a:r>
              <a:rPr lang="el-GR" sz="2200" b="1" kern="1200" dirty="0">
                <a:solidFill>
                  <a:srgbClr val="0070C0"/>
                </a:solidFill>
                <a:latin typeface="Arial"/>
                <a:ea typeface="Arial"/>
                <a:cs typeface="Arial"/>
              </a:rPr>
              <a:t>ΓΓΑΔΔΤ</a:t>
            </a:r>
          </a:p>
        </p:txBody>
      </p:sp>
      <p:sp>
        <p:nvSpPr>
          <p:cNvPr id="3" name="Θέση αριθμού διαφάνειας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t>32</a:t>
            </a:fld>
            <a:endParaRPr lang="el-GR"/>
          </a:p>
        </p:txBody>
      </p:sp>
      <p:graphicFrame>
        <p:nvGraphicFramePr>
          <p:cNvPr id="4" name="Πίνακας 3"/>
          <p:cNvGraphicFramePr>
            <a:graphicFrameLocks noGrp="1"/>
          </p:cNvGraphicFramePr>
          <p:nvPr>
            <p:extLst>
              <p:ext uri="{D42A27DB-BD31-4B8C-83A1-F6EECF244321}">
                <p14:modId xmlns:p14="http://schemas.microsoft.com/office/powerpoint/2010/main" val="2387824398"/>
              </p:ext>
            </p:extLst>
          </p:nvPr>
        </p:nvGraphicFramePr>
        <p:xfrm>
          <a:off x="119337" y="620688"/>
          <a:ext cx="11881320" cy="6115968"/>
        </p:xfrm>
        <a:graphic>
          <a:graphicData uri="http://schemas.openxmlformats.org/drawingml/2006/table">
            <a:tbl>
              <a:tblPr firstRow="1" firstCol="1" bandRow="1"/>
              <a:tblGrid>
                <a:gridCol w="720079"/>
                <a:gridCol w="9930898"/>
                <a:gridCol w="1230343"/>
              </a:tblGrid>
              <a:tr h="202388">
                <a:tc gridSpan="3">
                  <a:txBody>
                    <a:bodyPr/>
                    <a:lstStyle/>
                    <a:p>
                      <a:pPr algn="ctr">
                        <a:lnSpc>
                          <a:spcPct val="115000"/>
                        </a:lnSpc>
                        <a:spcAft>
                          <a:spcPts val="0"/>
                        </a:spcAft>
                      </a:pPr>
                      <a:endParaRPr lang="el-G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l-GR"/>
                    </a:p>
                  </a:txBody>
                  <a:tcPr/>
                </a:tc>
                <a:tc hMerge="1">
                  <a:txBody>
                    <a:bodyPr/>
                    <a:lstStyle/>
                    <a:p>
                      <a:endParaRPr lang="el-GR"/>
                    </a:p>
                  </a:txBody>
                  <a:tcPr/>
                </a:tc>
              </a:tr>
              <a:tr h="505970">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1.</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tabLst>
                          <a:tab pos="742950" algn="l"/>
                        </a:tabLst>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Σύστημα Καινοτομίας στον δημόσιο τομέα - Ρυθμίσεις Γενικής Γραμματείας Ανθρωπίνου Δυναμικού Δημοσίου Τομέα - Ρυθμίσεις για τη λειτουργία των Ο.Τ.Α. α’ και β’ βαθμού και των αποκεντρωμένων διοικήσεων και για την ευζωία των ζώων συντροφιάς - Λοιπές επείγουσες ρυθμίσεις του Υπουργείου Εσωτερικών και άλλες διατάξεις.</a:t>
                      </a: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5027/2023 (Α’ 48)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88">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l-GR" sz="1100" dirty="0" err="1">
                          <a:effectLst/>
                          <a:latin typeface="Calibri" panose="020F0502020204030204" pitchFamily="34" charset="0"/>
                          <a:ea typeface="Times New Roman" panose="02020603050405020304" pitchFamily="18" charset="0"/>
                          <a:cs typeface="Times New Roman" panose="02020603050405020304" pitchFamily="18" charset="0"/>
                        </a:rPr>
                        <a:t>Πολυεπίπεδη</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διακυβέρνηση και διαχείριση κινδύνων στον δημόσιο τομέα και άλλες διατάξεις</a:t>
                      </a: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5013/2023 (Α’ 12)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88">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Καθορισμός προσόντων διορισμού σε φορείς του Δημοσίου (</a:t>
                      </a:r>
                      <a:r>
                        <a:rPr lang="el-GR" sz="1100" dirty="0" err="1">
                          <a:effectLst/>
                          <a:latin typeface="Calibri" panose="020F0502020204030204" pitchFamily="34" charset="0"/>
                          <a:ea typeface="Times New Roman" panose="02020603050405020304" pitchFamily="18" charset="0"/>
                          <a:cs typeface="Times New Roman" panose="02020603050405020304" pitchFamily="18" charset="0"/>
                        </a:rPr>
                        <a:t>Προσοντολόγιο-Κλαδολόγιο</a:t>
                      </a: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ΠΔ85/2022 (Α’ 232)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82">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4.</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l-GR" sz="1100" dirty="0">
                          <a:effectLst/>
                          <a:latin typeface="Calibri" panose="020F0502020204030204" pitchFamily="34" charset="0"/>
                          <a:ea typeface="Times New Roman" panose="02020603050405020304" pitchFamily="18" charset="0"/>
                          <a:cs typeface="Times New Roman" panose="02020603050405020304" pitchFamily="18" charset="0"/>
                        </a:rPr>
                        <a:t>Δημοτική Αστυνομία, Φορείς Λαϊκών Αγορών, απλούστευση διαδικασιών μεταξύ Ο.Τ.Α. και Αποκεντρωμένων Διοικήσεων, ρυθμίσεις εξομάλυνσης της εκλογικής διαδικασίας κατοίκων εξωτερικού και λοιπές ρυθμίσεις</a:t>
                      </a: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5003/2022 (Α’ 230)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82">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5.</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Σύστημα </a:t>
                      </a:r>
                      <a:r>
                        <a:rPr lang="el-GR" sz="1100" dirty="0" err="1">
                          <a:effectLst/>
                          <a:latin typeface="Calibri" panose="020F0502020204030204" pitchFamily="34" charset="0"/>
                          <a:ea typeface="Calibri" panose="020F0502020204030204" pitchFamily="34" charset="0"/>
                          <a:cs typeface="Calibri" panose="020F0502020204030204" pitchFamily="34" charset="0"/>
                        </a:rPr>
                        <a:t>στοχοθεσίας</a:t>
                      </a:r>
                      <a:r>
                        <a:rPr lang="el-GR" sz="1100" dirty="0">
                          <a:effectLst/>
                          <a:latin typeface="Calibri" panose="020F0502020204030204" pitchFamily="34" charset="0"/>
                          <a:ea typeface="Calibri" panose="020F0502020204030204" pitchFamily="34" charset="0"/>
                          <a:cs typeface="Calibri" panose="020F0502020204030204" pitchFamily="34" charset="0"/>
                        </a:rPr>
                        <a:t>, αξιολόγησης και ανταμοιβής για την ενίσχυση της αποτελεσματικότητας της δημόσιας διοίκησης και άλλες διατάξεις για το ανθρώπινο δυναμικό του δημοσίου τομέα.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4940/2022 (Α’ 112)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322">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Εθνικό Στρατηγικό Σχέδιο Καταπολέμησης της Διαφθοράς, διατάξεις για θέματα ανθρώπινου δυναμικού και Οργανισμών Τοπικής Αυτοδιοίκησης, νομοθετικό πλαίσιο εκπαίδευσης των σπουδαστών/σπουδαστριών της Εθνικής Σχολής Δημόσιας Διοίκησης και Αυτοδιοίκησης για την ένταξη στον κλάδο Π.Ε. Επιτελικών Στελεχών, διατάξεις για την ολοκλήρωση της μεταφοράς των δασικών υπηρεσιών στο Υπουργείο Περιβάλλοντος και Ενέργειας, διατάξεις για την εφαρμογή του Εθνικού Σχεδίου Ανάκαμψης και Ανθεκτικότητας «Ελλάδα 2.0», Εθνική Σύνταξη Ομογενών και άλλες επείγουσες διατάξεις.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4915/2022 (Α’ 63)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7.</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Προστασία του εθελοντισμού, ενίσχυση της δράσης της Κοινωνίας των Πολιτών, φορολογικά κίνητρα για την ενίσχυση της κοινωφελούς δράσης των </a:t>
                      </a:r>
                      <a:r>
                        <a:rPr lang="el-GR" sz="1100" dirty="0" err="1">
                          <a:effectLst/>
                          <a:latin typeface="Calibri" panose="020F0502020204030204" pitchFamily="34" charset="0"/>
                          <a:ea typeface="Calibri" panose="020F0502020204030204" pitchFamily="34" charset="0"/>
                          <a:cs typeface="Calibri" panose="020F0502020204030204" pitchFamily="34" charset="0"/>
                        </a:rPr>
                        <a:t>Ο.Κοι.Π</a:t>
                      </a:r>
                      <a:r>
                        <a:rPr lang="el-GR" sz="1100" dirty="0">
                          <a:effectLst/>
                          <a:latin typeface="Calibri" panose="020F0502020204030204" pitchFamily="34" charset="0"/>
                          <a:ea typeface="Calibri" panose="020F0502020204030204" pitchFamily="34" charset="0"/>
                          <a:cs typeface="Calibri" panose="020F0502020204030204" pitchFamily="34" charset="0"/>
                        </a:rPr>
                        <a:t>. και λοιπές διατάξεις.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4873/2021 (Α’ 248)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82">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8.</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a:effectLst/>
                          <a:latin typeface="Calibri" panose="020F0502020204030204" pitchFamily="34" charset="0"/>
                          <a:ea typeface="Calibri" panose="020F0502020204030204" pitchFamily="34" charset="0"/>
                          <a:cs typeface="Calibri" panose="020F0502020204030204" pitchFamily="34" charset="0"/>
                        </a:rPr>
                        <a:t>Ενίσχυση διαφάνειας και λογοδοσίας σε θεσμικούς φορείς της Πολιτείας, αποκατάσταση της ακεραιότητας του Ενιαίου Συστήματος Κινητικότητας και λοιπές διατάξεις.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4829/2021 (Α’ 166)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88">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9.</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Θεσμικό πλαίσιο τηλεργασίας, διατάξεις για το ανθρώπινο δυναμικό του δημοσίου τομέα και άλλες επείγουσες ρυθμίσεις.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4807/2021 (Α’ 96)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82">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10.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Σύστημα Εσωτερικού Ελέγχου του Δημόσιου Τομέα, Σύμβουλος Ακεραιότητας στη δημόσια διοίκηση και άλλες διατάξεις για τη δημόσια διοίκηση και την τοπική αυτοδιοίκηση.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4795/2021 (Α’ 62)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82">
                <a:tc>
                  <a:txBody>
                    <a:bodyPr/>
                    <a:lstStyle/>
                    <a:p>
                      <a:pPr algn="just">
                        <a:lnSpc>
                          <a:spcPct val="115000"/>
                        </a:lnSpc>
                        <a:spcAft>
                          <a:spcPts val="0"/>
                        </a:spcAft>
                      </a:pPr>
                      <a:r>
                        <a:rPr lang="el-GR" sz="1100" b="1">
                          <a:effectLst/>
                          <a:latin typeface="Calibri" panose="020F0502020204030204" pitchFamily="34" charset="0"/>
                          <a:ea typeface="Calibri" panose="020F0502020204030204" pitchFamily="34" charset="0"/>
                          <a:cs typeface="Calibri" panose="020F0502020204030204" pitchFamily="34" charset="0"/>
                        </a:rPr>
                        <a:t>11.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Εκσυγχρονισμός του συστήματος προσλήψεων στον δημόσιο τομέα και ενίσχυση του Ανώτατου Συμβουλίου Επιλογής Προσωπικού (Α.Σ.Ε.Π.) και λοιπές διατάξεις.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4765/2021 (Α’ 6)</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82">
                <a:tc>
                  <a:txBody>
                    <a:bodyPr/>
                    <a:lstStyle/>
                    <a:p>
                      <a:pPr algn="just">
                        <a:lnSpc>
                          <a:spcPct val="115000"/>
                        </a:lnSpc>
                        <a:spcAft>
                          <a:spcPts val="0"/>
                        </a:spcAft>
                      </a:pPr>
                      <a:r>
                        <a:rPr lang="el-GR" sz="1100" b="1" dirty="0">
                          <a:effectLst/>
                          <a:latin typeface="Calibri" panose="020F0502020204030204" pitchFamily="34" charset="0"/>
                          <a:ea typeface="Calibri" panose="020F0502020204030204" pitchFamily="34" charset="0"/>
                          <a:cs typeface="Calibri" panose="020F0502020204030204" pitchFamily="34" charset="0"/>
                        </a:rPr>
                        <a:t>12.</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Στρατηγική αναπτυξιακή προοπτική των Οργανισμών Τοπικής Αυτοδιοίκησης, ρύθμιση ζητημάτων αρμοδιότητας Υπουργείου Εσωτερικών και άλλες διατάξεις.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l-GR" sz="1100" dirty="0">
                          <a:effectLst/>
                          <a:latin typeface="Calibri" panose="020F0502020204030204" pitchFamily="34" charset="0"/>
                          <a:ea typeface="Calibri" panose="020F0502020204030204" pitchFamily="34" charset="0"/>
                          <a:cs typeface="Calibri" panose="020F0502020204030204" pitchFamily="34" charset="0"/>
                        </a:rPr>
                        <a:t>ν. 4674/2020 (Α’ 53)</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8" marR="35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3211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5" name="Google Shape;275;p14"/>
          <p:cNvSpPr txBox="1"/>
          <p:nvPr/>
        </p:nvSpPr>
        <p:spPr>
          <a:xfrm>
            <a:off x="1011237" y="6246812"/>
            <a:ext cx="10571162" cy="41116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r>
              <a:rPr lang="el-GR" sz="1200" b="0" i="0" u="none">
                <a:solidFill>
                  <a:srgbClr val="000000"/>
                </a:solidFill>
                <a:latin typeface="Arial"/>
                <a:ea typeface="Arial"/>
                <a:cs typeface="Arial"/>
                <a:sym typeface="Arial"/>
              </a:rPr>
              <a:t>Βασ. Σοφίας 15, ΤΚ 106 74, Αθήνα      T: +302131313482, 486, 489       F: +302103646670      ggd@ypes.gov.gr </a:t>
            </a:r>
            <a:endParaRPr/>
          </a:p>
        </p:txBody>
      </p:sp>
      <p:sp>
        <p:nvSpPr>
          <p:cNvPr id="2" name="Θέση αριθμού διαφάνειας 1"/>
          <p:cNvSpPr>
            <a:spLocks noGrp="1"/>
          </p:cNvSpPr>
          <p:nvPr>
            <p:ph type="sldNum" sz="quarter" idx="12"/>
          </p:nvPr>
        </p:nvSpPr>
        <p:spPr/>
        <p:txBody>
          <a:bodyPr/>
          <a:lstStyle/>
          <a:p>
            <a:fld id="{6B2DEE81-C5C4-4FC1-B7B6-7CCCFD9AFD1F}" type="slidenum">
              <a:rPr lang="el-GR" smtClean="0"/>
              <a:t>33</a:t>
            </a:fld>
            <a:endParaRPr lang="el-GR"/>
          </a:p>
        </p:txBody>
      </p:sp>
    </p:spTree>
    <p:extLst>
      <p:ext uri="{BB962C8B-B14F-4D97-AF65-F5344CB8AC3E}">
        <p14:creationId xmlns:p14="http://schemas.microsoft.com/office/powerpoint/2010/main" val="336094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lnSpcReduction="10000"/>
          </a:bodyPr>
          <a:lstStyle/>
          <a:p>
            <a:pPr algn="just">
              <a:lnSpc>
                <a:spcPct val="100000"/>
              </a:lnSpc>
              <a:spcBef>
                <a:spcPts val="0"/>
              </a:spcBef>
              <a:buFont typeface="Wingdings" panose="05000000000000000000" pitchFamily="2" charset="2"/>
              <a:buChar char="ü"/>
            </a:pPr>
            <a:r>
              <a:rPr lang="el-GR" sz="1400" b="1" dirty="0">
                <a:latin typeface="Arial" panose="020B0604020202020204" pitchFamily="34" charset="0"/>
                <a:cs typeface="Arial" panose="020B0604020202020204" pitchFamily="34" charset="0"/>
              </a:rPr>
              <a:t>Εξαιρέσεις από την αναστολή προσλήψεων λόγω εκλογών </a:t>
            </a:r>
            <a:r>
              <a:rPr lang="el-GR" sz="1400" dirty="0">
                <a:latin typeface="Arial" panose="020B0604020202020204" pitchFamily="34" charset="0"/>
                <a:cs typeface="Arial" panose="020B0604020202020204" pitchFamily="34" charset="0"/>
              </a:rPr>
              <a:t>– Τροποποίηση άρθρου 28 ν. 2190/1994</a:t>
            </a:r>
          </a:p>
          <a:p>
            <a:pPr lvl="1"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Εισάγονται οι εξαιρέσεις από τον κανόνα της αναστολής προσλήψεων και της απαγόρευσης υπηρεσιακών μεταβολών του άρθρου 28 του ν. 2190/1994 κατά την προεκλογική περίοδο, προκειμένου να εξασφαλιστεί η κάλυψη των </a:t>
            </a:r>
            <a:r>
              <a:rPr lang="el-GR" sz="1400" dirty="0" err="1">
                <a:latin typeface="Arial" panose="020B0604020202020204" pitchFamily="34" charset="0"/>
                <a:cs typeface="Arial" panose="020B0604020202020204" pitchFamily="34" charset="0"/>
              </a:rPr>
              <a:t>τρέχουσων</a:t>
            </a:r>
            <a:r>
              <a:rPr lang="el-GR" sz="1400" dirty="0">
                <a:latin typeface="Arial" panose="020B0604020202020204" pitchFamily="34" charset="0"/>
                <a:cs typeface="Arial" panose="020B0604020202020204" pitchFamily="34" charset="0"/>
              </a:rPr>
              <a:t> αναγκών της δημόσιας διοίκησης. </a:t>
            </a:r>
          </a:p>
          <a:p>
            <a:pPr marL="114300" indent="0" algn="just">
              <a:lnSpc>
                <a:spcPct val="100000"/>
              </a:lnSpc>
              <a:spcBef>
                <a:spcPts val="0"/>
              </a:spcBef>
              <a:buNone/>
            </a:pPr>
            <a:endParaRPr lang="el-GR" sz="1400" dirty="0" smtClean="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Έλεγχος </a:t>
            </a:r>
            <a:r>
              <a:rPr lang="el-GR" sz="1400" b="1" dirty="0" err="1">
                <a:latin typeface="Arial" panose="020B0604020202020204" pitchFamily="34" charset="0"/>
                <a:cs typeface="Arial" panose="020B0604020202020204" pitchFamily="34" charset="0"/>
              </a:rPr>
              <a:t>ασθενούντων</a:t>
            </a:r>
            <a:r>
              <a:rPr lang="el-GR" sz="1400" b="1" dirty="0">
                <a:latin typeface="Arial" panose="020B0604020202020204" pitchFamily="34" charset="0"/>
                <a:cs typeface="Arial" panose="020B0604020202020204" pitchFamily="34" charset="0"/>
              </a:rPr>
              <a:t> υπαλλήλων κατ’ </a:t>
            </a:r>
            <a:r>
              <a:rPr lang="el-GR" sz="1400" b="1" dirty="0" err="1" smtClean="0">
                <a:latin typeface="Arial" panose="020B0604020202020204" pitchFamily="34" charset="0"/>
                <a:cs typeface="Arial" panose="020B0604020202020204" pitchFamily="34" charset="0"/>
              </a:rPr>
              <a:t>οίκον</a:t>
            </a:r>
            <a:r>
              <a:rPr lang="el-GR" sz="1400" dirty="0" smtClean="0">
                <a:latin typeface="Arial" panose="020B0604020202020204" pitchFamily="34" charset="0"/>
                <a:cs typeface="Arial" panose="020B0604020202020204" pitchFamily="34" charset="0"/>
              </a:rPr>
              <a:t>: Αντιμετωπίζεται </a:t>
            </a:r>
            <a:r>
              <a:rPr lang="el-GR" sz="1400" dirty="0">
                <a:latin typeface="Arial" panose="020B0604020202020204" pitchFamily="34" charset="0"/>
                <a:cs typeface="Arial" panose="020B0604020202020204" pitchFamily="34" charset="0"/>
              </a:rPr>
              <a:t>το νομοθετικό κενό που προέκυψε με τις διαχρονικές αλλαγές στην οργανωτική δομή του Κράτους, προκειμένου να είναι δυνατή η εφαρμογή των ρυθμίσεων του Υπαλληλικού Κώδικα περί ελέγχου των </a:t>
            </a:r>
            <a:r>
              <a:rPr lang="el-GR" sz="1400" dirty="0" err="1">
                <a:latin typeface="Arial" panose="020B0604020202020204" pitchFamily="34" charset="0"/>
                <a:cs typeface="Arial" panose="020B0604020202020204" pitchFamily="34" charset="0"/>
              </a:rPr>
              <a:t>κατ</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οίκον</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ασθενούντων</a:t>
            </a:r>
            <a:r>
              <a:rPr lang="el-GR" sz="1400" dirty="0">
                <a:latin typeface="Arial" panose="020B0604020202020204" pitchFamily="34" charset="0"/>
                <a:cs typeface="Arial" panose="020B0604020202020204" pitchFamily="34" charset="0"/>
              </a:rPr>
              <a:t> υπαλλήλων.</a:t>
            </a:r>
            <a:endParaRPr lang="el-GR" sz="1400" dirty="0" smtClean="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endParaRPr lang="el-GR" sz="1400" dirty="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Γονικές </a:t>
            </a:r>
            <a:r>
              <a:rPr lang="el-GR" sz="1400" b="1" dirty="0">
                <a:latin typeface="Arial" panose="020B0604020202020204" pitchFamily="34" charset="0"/>
                <a:cs typeface="Arial" panose="020B0604020202020204" pitchFamily="34" charset="0"/>
              </a:rPr>
              <a:t>άδειες θετών και αναδόχων γονέων στο δημόσιο τομέα</a:t>
            </a:r>
            <a:r>
              <a:rPr lang="el-GR" sz="1400" dirty="0">
                <a:latin typeface="Arial" panose="020B0604020202020204" pitchFamily="34" charset="0"/>
                <a:cs typeface="Arial" panose="020B0604020202020204" pitchFamily="34" charset="0"/>
              </a:rPr>
              <a:t> - Τροποποίηση άρθρου 53 ν. </a:t>
            </a:r>
            <a:r>
              <a:rPr lang="el-GR" sz="1400" dirty="0" smtClean="0">
                <a:latin typeface="Arial" panose="020B0604020202020204" pitchFamily="34" charset="0"/>
                <a:cs typeface="Arial" panose="020B0604020202020204" pitchFamily="34" charset="0"/>
              </a:rPr>
              <a:t>3528/2007</a:t>
            </a:r>
            <a:r>
              <a:rPr lang="en-US" sz="1400" dirty="0" smtClean="0">
                <a:latin typeface="Arial" panose="020B0604020202020204" pitchFamily="34" charset="0"/>
                <a:cs typeface="Arial" panose="020B0604020202020204" pitchFamily="34" charset="0"/>
              </a:rPr>
              <a:t>:</a:t>
            </a:r>
          </a:p>
          <a:p>
            <a:pPr lvl="1" algn="just">
              <a:lnSpc>
                <a:spcPct val="100000"/>
              </a:lnSpc>
              <a:spcBef>
                <a:spcPts val="0"/>
              </a:spcBef>
              <a:buFont typeface="Wingdings" panose="05000000000000000000" pitchFamily="2" charset="2"/>
              <a:buChar char="ü"/>
            </a:pPr>
            <a:r>
              <a:rPr lang="el-GR" sz="1400" dirty="0" smtClean="0">
                <a:latin typeface="Arial" panose="020B0604020202020204" pitchFamily="34" charset="0"/>
                <a:cs typeface="Arial" panose="020B0604020202020204" pitchFamily="34" charset="0"/>
              </a:rPr>
              <a:t>Αυξάνεται </a:t>
            </a:r>
            <a:r>
              <a:rPr lang="el-GR" sz="1400" dirty="0">
                <a:latin typeface="Arial" panose="020B0604020202020204" pitchFamily="34" charset="0"/>
                <a:cs typeface="Arial" panose="020B0604020202020204" pitchFamily="34" charset="0"/>
              </a:rPr>
              <a:t>το όριο αυτό στην ηλικία των οκτώ ετών και </a:t>
            </a:r>
          </a:p>
          <a:p>
            <a:pPr lvl="1" algn="just">
              <a:lnSpc>
                <a:spcPct val="100000"/>
              </a:lnSpc>
              <a:spcBef>
                <a:spcPts val="0"/>
              </a:spcBef>
              <a:buFont typeface="Wingdings" panose="05000000000000000000" pitchFamily="2" charset="2"/>
              <a:buChar char="ü"/>
            </a:pPr>
            <a:r>
              <a:rPr lang="el-GR" sz="1400" dirty="0" smtClean="0">
                <a:latin typeface="Arial" panose="020B0604020202020204" pitchFamily="34" charset="0"/>
                <a:cs typeface="Arial" panose="020B0604020202020204" pitchFamily="34" charset="0"/>
              </a:rPr>
              <a:t>Προσαρμόζονται </a:t>
            </a:r>
            <a:r>
              <a:rPr lang="el-GR" sz="1400" dirty="0">
                <a:latin typeface="Arial" panose="020B0604020202020204" pitchFamily="34" charset="0"/>
                <a:cs typeface="Arial" panose="020B0604020202020204" pitchFamily="34" charset="0"/>
              </a:rPr>
              <a:t>για τους θετούς και ανάδοχους γονείς οι αντίστοιχες άδειες που προβλέπονται για τους </a:t>
            </a:r>
            <a:r>
              <a:rPr lang="el-GR" sz="1400" dirty="0" smtClean="0">
                <a:latin typeface="Arial" panose="020B0604020202020204" pitchFamily="34" charset="0"/>
                <a:cs typeface="Arial" panose="020B0604020202020204" pitchFamily="34" charset="0"/>
              </a:rPr>
              <a:t>φυσικούς γονείς</a:t>
            </a:r>
          </a:p>
          <a:p>
            <a:pPr marL="0" lvl="1" indent="0" algn="just">
              <a:lnSpc>
                <a:spcPct val="100000"/>
              </a:lnSpc>
              <a:spcBef>
                <a:spcPts val="0"/>
              </a:spcBef>
              <a:buNone/>
            </a:pPr>
            <a:endParaRPr lang="el-GR" sz="1400" dirty="0">
              <a:latin typeface="Arial" panose="020B0604020202020204" pitchFamily="34" charset="0"/>
              <a:cs typeface="Arial" panose="020B0604020202020204" pitchFamily="34" charset="0"/>
            </a:endParaRPr>
          </a:p>
          <a:p>
            <a:pPr marL="285750" lvl="1" indent="-285750" algn="just">
              <a:lnSpc>
                <a:spcPct val="10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Καταβολή </a:t>
            </a:r>
            <a:r>
              <a:rPr lang="el-GR" sz="1400" b="1" dirty="0">
                <a:latin typeface="Arial" panose="020B0604020202020204" pitchFamily="34" charset="0"/>
                <a:cs typeface="Arial" panose="020B0604020202020204" pitchFamily="34" charset="0"/>
              </a:rPr>
              <a:t>επιδόματος στους υπαλλήλους της Αποκεντρωμένης Διοίκησης Πελοποννήσου, Δυτικής Ελλάδας και Ιονίου και της Αποκεντρωμένης Διοίκησης </a:t>
            </a:r>
            <a:r>
              <a:rPr lang="el-GR" sz="1400" b="1" dirty="0" smtClean="0">
                <a:latin typeface="Arial" panose="020B0604020202020204" pitchFamily="34" charset="0"/>
                <a:cs typeface="Arial" panose="020B0604020202020204" pitchFamily="34" charset="0"/>
              </a:rPr>
              <a:t>Αιγαίου</a:t>
            </a:r>
          </a:p>
          <a:p>
            <a:pPr marL="0" lvl="1" indent="0" algn="just">
              <a:lnSpc>
                <a:spcPct val="100000"/>
              </a:lnSpc>
              <a:spcBef>
                <a:spcPts val="0"/>
              </a:spcBef>
              <a:buNone/>
            </a:pPr>
            <a:endParaRPr lang="el-GR" sz="1400" dirty="0">
              <a:latin typeface="Arial" panose="020B0604020202020204" pitchFamily="34" charset="0"/>
              <a:cs typeface="Arial" panose="020B0604020202020204" pitchFamily="34" charset="0"/>
            </a:endParaRPr>
          </a:p>
          <a:p>
            <a:pPr marL="285750" lvl="1" indent="-285750" algn="just">
              <a:lnSpc>
                <a:spcPct val="100000"/>
              </a:lnSpc>
              <a:spcBef>
                <a:spcPts val="0"/>
              </a:spcBef>
              <a:buFont typeface="Wingdings" panose="05000000000000000000" pitchFamily="2" charset="2"/>
              <a:buChar char="ü"/>
            </a:pPr>
            <a:r>
              <a:rPr lang="el-GR" sz="1400" b="1" dirty="0" smtClean="0">
                <a:latin typeface="Arial" panose="020B0604020202020204" pitchFamily="34" charset="0"/>
                <a:cs typeface="Arial" panose="020B0604020202020204" pitchFamily="34" charset="0"/>
              </a:rPr>
              <a:t>Ρυθμίσεις </a:t>
            </a:r>
            <a:r>
              <a:rPr lang="el-GR" sz="1400" b="1" dirty="0" err="1">
                <a:latin typeface="Arial" panose="020B0604020202020204" pitchFamily="34" charset="0"/>
                <a:cs typeface="Arial" panose="020B0604020202020204" pitchFamily="34" charset="0"/>
              </a:rPr>
              <a:t>εκσυχρονισμού</a:t>
            </a:r>
            <a:r>
              <a:rPr lang="el-GR" sz="1400" b="1" dirty="0">
                <a:latin typeface="Arial" panose="020B0604020202020204" pitchFamily="34" charset="0"/>
                <a:cs typeface="Arial" panose="020B0604020202020204" pitchFamily="34" charset="0"/>
              </a:rPr>
              <a:t> και απλοποίησης της νομοθεσίας που διέπει τα Κέντρα Αποτέφρωσης Νεκρών, την αποτέφρωση νεκρών και την τέφρα</a:t>
            </a:r>
            <a:r>
              <a:rPr lang="el-GR" sz="1400" dirty="0">
                <a:latin typeface="Arial" panose="020B0604020202020204" pitchFamily="34" charset="0"/>
                <a:cs typeface="Arial" panose="020B0604020202020204" pitchFamily="34" charset="0"/>
              </a:rPr>
              <a:t> – Τροποποίηση άρθρων 49 και 49Α ν. 4277/2014</a:t>
            </a:r>
          </a:p>
          <a:p>
            <a:pPr marL="742950" lvl="2" indent="-285750"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Αυξάνεται το χρονικό διάστημα έκδοσης ληξιαρχικής πράξης από 60 ώρες σε 3 εργάσιμες ημέρες,</a:t>
            </a:r>
          </a:p>
          <a:p>
            <a:pPr marL="742950" lvl="2" indent="-285750"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Ρυθμίζεται το νομοθετικό πλαίσιο των περιπτώσεων αποτέφρωσης νεκρών, για τους οποίους έχει εκδοθεί ληξιαρχική πράξη θανάτου αλλοδαπής αρχής ή άλλη αντίστοιχη πράξη τέτοιας αρχής</a:t>
            </a:r>
          </a:p>
          <a:p>
            <a:pPr marL="742950" lvl="2" indent="-285750" algn="just">
              <a:lnSpc>
                <a:spcPct val="100000"/>
              </a:lnSpc>
              <a:spcBef>
                <a:spcPts val="0"/>
              </a:spcBef>
              <a:buFont typeface="Wingdings" panose="05000000000000000000" pitchFamily="2" charset="2"/>
              <a:buChar char="ü"/>
            </a:pPr>
            <a:r>
              <a:rPr lang="el-GR" sz="1400" dirty="0">
                <a:latin typeface="Arial" panose="020B0604020202020204" pitchFamily="34" charset="0"/>
                <a:cs typeface="Arial" panose="020B0604020202020204" pitchFamily="34" charset="0"/>
              </a:rPr>
              <a:t>Εισάγεται ρύθμιση σχετικά με την μεταφορά τέφρας ανθρώπου ή ζώου συντροφιάς από εταιρείες παροχής υπηρεσιών μεταφοράς, η οποία ισχύει τόσο για τη μεταφορά της τέφρας εντός της επικράτειας όσο και για την εξαγωγή αυτής στο εξωτερικό.</a:t>
            </a:r>
          </a:p>
          <a:p>
            <a:pPr marL="285750" lvl="1" indent="-285750" algn="just">
              <a:lnSpc>
                <a:spcPct val="100000"/>
              </a:lnSpc>
              <a:spcBef>
                <a:spcPts val="0"/>
              </a:spcBef>
              <a:buFont typeface="Wingdings" panose="05000000000000000000" pitchFamily="2" charset="2"/>
              <a:buChar char="ü"/>
            </a:pPr>
            <a:endParaRPr lang="el-GR" sz="1400" dirty="0">
              <a:latin typeface="Arial" panose="020B0604020202020204" pitchFamily="34" charset="0"/>
              <a:cs typeface="Arial" panose="020B0604020202020204" pitchFamily="34" charset="0"/>
            </a:endParaRPr>
          </a:p>
          <a:p>
            <a:pPr marL="285750" lvl="1" indent="-285750" algn="just">
              <a:lnSpc>
                <a:spcPct val="100000"/>
              </a:lnSpc>
              <a:spcBef>
                <a:spcPts val="0"/>
              </a:spcBef>
              <a:buFont typeface="Wingdings" panose="05000000000000000000" pitchFamily="2" charset="2"/>
              <a:buChar char="ü"/>
            </a:pPr>
            <a:endParaRPr lang="el-GR" sz="1400" dirty="0">
              <a:latin typeface="Arial" panose="020B0604020202020204" pitchFamily="34" charset="0"/>
              <a:cs typeface="Arial" panose="020B0604020202020204" pitchFamily="34" charset="0"/>
            </a:endParaRPr>
          </a:p>
          <a:p>
            <a:pPr lvl="1" algn="just">
              <a:lnSpc>
                <a:spcPct val="100000"/>
              </a:lnSpc>
              <a:spcBef>
                <a:spcPts val="0"/>
              </a:spcBef>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4</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buNone/>
            </a:pPr>
            <a:r>
              <a:rPr lang="el-GR" sz="1600" b="1" dirty="0" smtClean="0">
                <a:solidFill>
                  <a:srgbClr val="0070C0"/>
                </a:solidFill>
              </a:rPr>
              <a:t>Α. ΣΧΕΔΙΟ </a:t>
            </a:r>
            <a:r>
              <a:rPr lang="el-GR" sz="1600" b="1" dirty="0">
                <a:solidFill>
                  <a:srgbClr val="0070C0"/>
                </a:solidFill>
              </a:rPr>
              <a:t>ΝΟΜΟΥ ΤΟΥ ΥΠΟΥΡΓΕΙΟΥ ΕΣΩΤΕΡΙΚΩΝ </a:t>
            </a:r>
          </a:p>
          <a:p>
            <a:pPr marL="114300" indent="0" algn="ctr">
              <a:buNone/>
            </a:pPr>
            <a:r>
              <a:rPr lang="el-GR" sz="1600" b="1" dirty="0" smtClean="0">
                <a:solidFill>
                  <a:srgbClr val="0070C0"/>
                </a:solidFill>
              </a:rPr>
              <a:t>«Ρυθμίσεις </a:t>
            </a:r>
            <a:r>
              <a:rPr lang="el-GR" sz="1600" b="1" dirty="0">
                <a:solidFill>
                  <a:srgbClr val="0070C0"/>
                </a:solidFill>
              </a:rPr>
              <a:t>σχετικά με τους Οργανισμούς Τοπικής Αυτοδιοίκησης α’ και β’ βαθμού - Ρυθμίσεις σχετικά με τον ειδικό εκλογικό χώρο για </a:t>
            </a:r>
            <a:r>
              <a:rPr lang="el-GR" sz="1600" b="1" dirty="0" err="1">
                <a:solidFill>
                  <a:srgbClr val="0070C0"/>
                </a:solidFill>
              </a:rPr>
              <a:t>ΑμεΑ</a:t>
            </a:r>
            <a:r>
              <a:rPr lang="el-GR" sz="1600" b="1" dirty="0">
                <a:solidFill>
                  <a:srgbClr val="0070C0"/>
                </a:solidFill>
              </a:rPr>
              <a:t> και το δικαίωμα του εκλέγεσαι – Διατάξεις για την ευζωία των ζώων συντροφιάς - Διατάξεις για το ανθρώπινο δυναμικό του Δημοσίου Τομέα – Λοιπές ρυθμίσεις του Υπουργείου Εσωτερικών»</a:t>
            </a:r>
          </a:p>
        </p:txBody>
      </p:sp>
    </p:spTree>
    <p:extLst>
      <p:ext uri="{BB962C8B-B14F-4D97-AF65-F5344CB8AC3E}">
        <p14:creationId xmlns:p14="http://schemas.microsoft.com/office/powerpoint/2010/main" val="391594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980728"/>
            <a:ext cx="11220600" cy="4870638"/>
          </a:xfrm>
          <a:prstGeom prst="rect">
            <a:avLst/>
          </a:prstGeom>
          <a:noFill/>
          <a:ln>
            <a:noFill/>
          </a:ln>
        </p:spPr>
        <p:txBody>
          <a:bodyPr spcFirstLastPara="1" wrap="square" lIns="91425" tIns="45700" rIns="91425" bIns="45700" anchor="t" anchorCtr="0">
            <a:noAutofit/>
          </a:bodyPr>
          <a:lstStyle/>
          <a:p>
            <a:pPr marL="114300" lvl="0" algn="ctr"/>
            <a:r>
              <a:rPr lang="el-GR" sz="1600" b="1" dirty="0" smtClean="0">
                <a:solidFill>
                  <a:srgbClr val="0070C0"/>
                </a:solidFill>
                <a:sym typeface="Calibri"/>
              </a:rPr>
              <a:t>Β. Σύστημα Κινήτρων και Ανταμοιβής Υπαλλήλων (άρθρα 23 &amp; 24, ν.4940/2022) </a:t>
            </a:r>
            <a:endParaRPr sz="1600" b="1" dirty="0" smtClean="0">
              <a:solidFill>
                <a:srgbClr val="0070C0"/>
              </a:solidFil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50000"/>
              </a:lnSpc>
              <a:spcBef>
                <a:spcPts val="0"/>
              </a:spcBef>
              <a:spcAft>
                <a:spcPts val="0"/>
              </a:spcAft>
              <a:buNone/>
            </a:pPr>
            <a:r>
              <a:rPr lang="el-GR" sz="1400" b="0" i="0" u="none" strike="noStrike" cap="none" dirty="0" smtClean="0">
                <a:latin typeface="Arial" panose="020B0604020202020204" pitchFamily="34" charset="0"/>
                <a:ea typeface="Arial"/>
                <a:cs typeface="Arial" panose="020B0604020202020204" pitchFamily="34" charset="0"/>
                <a:sym typeface="Arial"/>
              </a:rPr>
              <a:t>Καθιέρωση</a:t>
            </a:r>
            <a:r>
              <a:rPr lang="el-GR" sz="1400" b="0" i="0" u="none" strike="noStrike" cap="none" dirty="0" smtClean="0">
                <a:solidFill>
                  <a:srgbClr val="0070C0"/>
                </a:solidFill>
                <a:latin typeface="Arial" panose="020B0604020202020204" pitchFamily="34" charset="0"/>
                <a:ea typeface="Arial"/>
                <a:cs typeface="Arial" panose="020B0604020202020204" pitchFamily="34" charset="0"/>
                <a:sym typeface="Arial"/>
              </a:rPr>
              <a:t> συστήματος </a:t>
            </a:r>
            <a:r>
              <a:rPr lang="el-GR" sz="1400" b="0" i="0" u="none" strike="noStrike" cap="none" dirty="0">
                <a:solidFill>
                  <a:srgbClr val="0070C0"/>
                </a:solidFill>
                <a:latin typeface="Arial" panose="020B0604020202020204" pitchFamily="34" charset="0"/>
                <a:ea typeface="Arial"/>
                <a:cs typeface="Arial" panose="020B0604020202020204" pitchFamily="34" charset="0"/>
                <a:sym typeface="Arial"/>
              </a:rPr>
              <a:t>κινήτρων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ως ανταμοιβή των υπαλλήλων για την υλοποίηση συγκεκριμένων και προσυμφωνημένων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στόχων των:  </a:t>
            </a:r>
          </a:p>
          <a:p>
            <a:pPr marL="0" marR="0" lvl="0" indent="0" algn="just" rtl="0">
              <a:lnSpc>
                <a:spcPct val="150000"/>
              </a:lnSpc>
              <a:spcBef>
                <a:spcPts val="0"/>
              </a:spcBef>
              <a:spcAft>
                <a:spcPts val="0"/>
              </a:spcAft>
              <a:buNone/>
            </a:pPr>
            <a:r>
              <a:rPr lang="el-GR" sz="1400" dirty="0" smtClean="0">
                <a:solidFill>
                  <a:srgbClr val="000000"/>
                </a:solidFill>
                <a:latin typeface="Arial" panose="020B0604020202020204" pitchFamily="34" charset="0"/>
                <a:ea typeface="Arial"/>
                <a:cs typeface="Arial" panose="020B0604020202020204" pitchFamily="34" charset="0"/>
                <a:sym typeface="Arial"/>
              </a:rPr>
              <a:t>α</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 Ετήσιων Σχεδίων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Δράσης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Υπουργείων</a:t>
            </a:r>
            <a:endParaRPr sz="1400" dirty="0">
              <a:latin typeface="Arial" panose="020B0604020202020204" pitchFamily="34" charset="0"/>
              <a:cs typeface="Arial" panose="020B0604020202020204" pitchFamily="34" charset="0"/>
            </a:endParaRPr>
          </a:p>
          <a:p>
            <a:pPr lvl="0" algn="just">
              <a:lnSpc>
                <a:spcPct val="150000"/>
              </a:lnSpc>
            </a:pP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β)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Έργων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του Εθνικού Σχεδίου Ανάκαμψης και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Ανθεκτικότητας </a:t>
            </a:r>
            <a:r>
              <a:rPr lang="el-GR" sz="1400" dirty="0">
                <a:solidFill>
                  <a:srgbClr val="000000"/>
                </a:solidFill>
                <a:latin typeface="Arial" panose="020B0604020202020204" pitchFamily="34" charset="0"/>
                <a:ea typeface="Arial"/>
                <a:cs typeface="Arial" panose="020B0604020202020204" pitchFamily="34" charset="0"/>
                <a:sym typeface="Arial"/>
              </a:rPr>
              <a:t>«Ελλάδα 2.0</a:t>
            </a:r>
            <a:r>
              <a:rPr lang="el-GR" sz="1400" dirty="0" smtClean="0">
                <a:solidFill>
                  <a:srgbClr val="000000"/>
                </a:solidFill>
                <a:latin typeface="Arial" panose="020B0604020202020204" pitchFamily="34" charset="0"/>
                <a:ea typeface="Arial"/>
                <a:cs typeface="Arial" panose="020B0604020202020204" pitchFamily="34" charset="0"/>
                <a:sym typeface="Arial"/>
              </a:rPr>
              <a:t>»</a:t>
            </a:r>
          </a:p>
          <a:p>
            <a:pPr lvl="0" algn="just">
              <a:lnSpc>
                <a:spcPct val="150000"/>
              </a:lnSpc>
            </a:pPr>
            <a:endParaRPr sz="1400" dirty="0">
              <a:latin typeface="Arial" panose="020B0604020202020204" pitchFamily="34" charset="0"/>
              <a:cs typeface="Arial" panose="020B0604020202020204" pitchFamily="34" charset="0"/>
            </a:endParaRPr>
          </a:p>
          <a:p>
            <a:pPr marL="0" marR="0" lvl="0" indent="0" algn="just" rtl="0">
              <a:lnSpc>
                <a:spcPct val="150000"/>
              </a:lnSpc>
              <a:spcBef>
                <a:spcPts val="0"/>
              </a:spcBef>
              <a:spcAft>
                <a:spcPts val="0"/>
              </a:spcAft>
              <a:buNone/>
            </a:pPr>
            <a:r>
              <a:rPr lang="el-GR" sz="1400" b="1" i="0" u="none" strike="noStrike" cap="none" dirty="0" smtClean="0">
                <a:solidFill>
                  <a:srgbClr val="0070C0"/>
                </a:solidFill>
                <a:latin typeface="Arial" panose="020B0604020202020204" pitchFamily="34" charset="0"/>
                <a:ea typeface="Arial"/>
                <a:cs typeface="Arial" panose="020B0604020202020204" pitchFamily="34" charset="0"/>
                <a:sym typeface="Arial"/>
              </a:rPr>
              <a:t>Πεδίο </a:t>
            </a:r>
            <a:r>
              <a:rPr lang="el-GR" sz="1400" b="1" i="0" u="none" strike="noStrike" cap="none" dirty="0">
                <a:solidFill>
                  <a:srgbClr val="0070C0"/>
                </a:solidFill>
                <a:latin typeface="Arial" panose="020B0604020202020204" pitchFamily="34" charset="0"/>
                <a:ea typeface="Arial"/>
                <a:cs typeface="Arial" panose="020B0604020202020204" pitchFamily="34" charset="0"/>
                <a:sym typeface="Arial"/>
              </a:rPr>
              <a:t>Εφαρμογής</a:t>
            </a:r>
            <a:endParaRPr sz="1400" b="0" i="0" u="none" strike="noStrike" cap="none" dirty="0">
              <a:solidFill>
                <a:srgbClr val="0070C0"/>
              </a:solidFill>
              <a:latin typeface="Arial" panose="020B0604020202020204" pitchFamily="34" charset="0"/>
              <a:ea typeface="Arial"/>
              <a:cs typeface="Arial" panose="020B0604020202020204" pitchFamily="34" charset="0"/>
              <a:sym typeface="Arial"/>
            </a:endParaRPr>
          </a:p>
          <a:p>
            <a:pPr marL="0" marR="0" lvl="0" indent="0" algn="just" rtl="0">
              <a:lnSpc>
                <a:spcPct val="150000"/>
              </a:lnSpc>
              <a:spcBef>
                <a:spcPts val="0"/>
              </a:spcBef>
              <a:spcAft>
                <a:spcPts val="0"/>
              </a:spcAft>
              <a:buNone/>
            </a:pP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α) Δημόσιοι υπάλληλοι που σχετίζονται με την υλοποίηση συγκεκριμένων στόχων των Ετησίων Σχεδίων Δράσης των Υπουργείων</a:t>
            </a:r>
            <a:endParaRPr sz="1400" dirty="0">
              <a:latin typeface="Arial" panose="020B0604020202020204" pitchFamily="34" charset="0"/>
              <a:cs typeface="Arial" panose="020B0604020202020204" pitchFamily="34" charset="0"/>
            </a:endParaRPr>
          </a:p>
          <a:p>
            <a:pPr marL="0" marR="0" lvl="0" indent="0" algn="just" rtl="0">
              <a:lnSpc>
                <a:spcPct val="150000"/>
              </a:lnSpc>
              <a:spcBef>
                <a:spcPts val="0"/>
              </a:spcBef>
              <a:spcAft>
                <a:spcPts val="0"/>
              </a:spcAft>
              <a:buNone/>
            </a:pP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β) 6.000 δημόσιοι υπάλληλοι που εμπλέκονται άμεσα στην υλοποίηση Έργων του Εθνικού Σχεδίου Ανάκαμψης και Ανθεκτικότητας «Ελλάδα 2.0</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a:t>
            </a:r>
            <a:endParaRPr sz="1400" dirty="0">
              <a:latin typeface="Arial" panose="020B0604020202020204" pitchFamily="34" charset="0"/>
              <a:cs typeface="Arial" panose="020B0604020202020204" pitchFamily="34" charset="0"/>
            </a:endParaRPr>
          </a:p>
          <a:p>
            <a:pPr marL="0" marR="0" lvl="0" indent="0" algn="just" rtl="0">
              <a:lnSpc>
                <a:spcPct val="150000"/>
              </a:lnSpc>
              <a:spcBef>
                <a:spcPts val="0"/>
              </a:spcBef>
              <a:spcAft>
                <a:spcPts val="0"/>
              </a:spcAft>
              <a:buNone/>
            </a:pPr>
            <a:r>
              <a:rPr lang="el-GR" sz="1400" b="1" i="0" u="none" strike="noStrike" cap="none" dirty="0" smtClean="0">
                <a:solidFill>
                  <a:srgbClr val="0070C0"/>
                </a:solidFill>
                <a:latin typeface="Arial" panose="020B0604020202020204" pitchFamily="34" charset="0"/>
                <a:ea typeface="Arial"/>
                <a:cs typeface="Arial" panose="020B0604020202020204" pitchFamily="34" charset="0"/>
                <a:sym typeface="Arial"/>
              </a:rPr>
              <a:t>Βασικά </a:t>
            </a:r>
            <a:r>
              <a:rPr lang="el-GR" sz="1400" b="1" i="0" u="none" strike="noStrike" cap="none" dirty="0">
                <a:solidFill>
                  <a:srgbClr val="0070C0"/>
                </a:solidFill>
                <a:latin typeface="Arial" panose="020B0604020202020204" pitchFamily="34" charset="0"/>
                <a:ea typeface="Arial"/>
                <a:cs typeface="Arial" panose="020B0604020202020204" pitchFamily="34" charset="0"/>
                <a:sym typeface="Arial"/>
              </a:rPr>
              <a:t>σημεία διαδικασίας</a:t>
            </a:r>
            <a:endParaRPr sz="1400" b="0" i="0" u="none" strike="noStrike" cap="none" dirty="0">
              <a:solidFill>
                <a:srgbClr val="0070C0"/>
              </a:solidFill>
              <a:latin typeface="Arial" panose="020B0604020202020204" pitchFamily="34" charset="0"/>
              <a:ea typeface="Arial"/>
              <a:cs typeface="Arial" panose="020B0604020202020204" pitchFamily="34" charset="0"/>
              <a:sym typeface="Arial"/>
            </a:endParaRPr>
          </a:p>
          <a:p>
            <a:pPr marL="285750" marR="0" lvl="0" indent="-285750" algn="just" rtl="0">
              <a:lnSpc>
                <a:spcPct val="150000"/>
              </a:lnSpc>
              <a:spcBef>
                <a:spcPts val="0"/>
              </a:spcBef>
              <a:spcAft>
                <a:spcPts val="0"/>
              </a:spcAft>
              <a:buFont typeface="Arial" panose="020B0604020202020204" pitchFamily="34" charset="0"/>
              <a:buChar char="•"/>
            </a:pP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Προσδιορισμός στόχων:</a:t>
            </a:r>
            <a:endParaRPr sz="1400" dirty="0">
              <a:latin typeface="Arial" panose="020B0604020202020204" pitchFamily="34" charset="0"/>
              <a:cs typeface="Arial" panose="020B0604020202020204" pitchFamily="34" charset="0"/>
            </a:endParaRPr>
          </a:p>
          <a:p>
            <a:pPr marL="742950" lvl="1" indent="-285750" algn="just">
              <a:lnSpc>
                <a:spcPct val="150000"/>
              </a:lnSpc>
              <a:buClr>
                <a:srgbClr val="000000"/>
              </a:buClr>
              <a:buSzPts val="1400"/>
              <a:buFont typeface="Wingdings" panose="05000000000000000000" pitchFamily="2" charset="2"/>
              <a:buChar char="Ø"/>
            </a:pP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Ετήσια Σχέδια Δράσης των Υπουργείων: Προσδιορισμός συγκεκριμένων, ποσοτικών στόχων από το Υπουργικό Συμβούλιο </a:t>
            </a:r>
            <a:endParaRPr sz="1400" dirty="0">
              <a:latin typeface="Arial" panose="020B0604020202020204" pitchFamily="34" charset="0"/>
              <a:cs typeface="Arial" panose="020B0604020202020204" pitchFamily="34" charset="0"/>
            </a:endParaRPr>
          </a:p>
          <a:p>
            <a:pPr marL="742950" lvl="1" indent="-285750" algn="just">
              <a:lnSpc>
                <a:spcPct val="150000"/>
              </a:lnSpc>
              <a:buClr>
                <a:srgbClr val="000000"/>
              </a:buClr>
              <a:buSzPts val="1400"/>
              <a:buFont typeface="Wingdings" panose="05000000000000000000" pitchFamily="2" charset="2"/>
              <a:buChar char="Ø"/>
            </a:pP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Έργα του Εθνικού Σχεδίου Ανάκαμψης και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Ανθεκτικότητας: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Προσδιορισμός κριτηρίων και συστήματος </a:t>
            </a:r>
            <a:r>
              <a:rPr lang="el-GR" sz="1400" b="0" i="0" u="none" strike="noStrike" cap="none" dirty="0" err="1">
                <a:solidFill>
                  <a:srgbClr val="000000"/>
                </a:solidFill>
                <a:latin typeface="Arial" panose="020B0604020202020204" pitchFamily="34" charset="0"/>
                <a:ea typeface="Arial"/>
                <a:cs typeface="Arial" panose="020B0604020202020204" pitchFamily="34" charset="0"/>
                <a:sym typeface="Arial"/>
              </a:rPr>
              <a:t>στοχοθεσία</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endParaRPr>
          </a:p>
          <a:p>
            <a:pPr marL="285750" marR="0" lvl="0" indent="-285750" algn="just" rtl="0">
              <a:lnSpc>
                <a:spcPct val="150000"/>
              </a:lnSpc>
              <a:spcBef>
                <a:spcPts val="0"/>
              </a:spcBef>
              <a:spcAft>
                <a:spcPts val="0"/>
              </a:spcAft>
              <a:buClr>
                <a:srgbClr val="000000"/>
              </a:buClr>
              <a:buSzPts val="1400"/>
              <a:buFont typeface="Arial" panose="020B0604020202020204" pitchFamily="34" charset="0"/>
              <a:buChar char="•"/>
            </a:pP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Με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απόφαση Προϊσταμένου Διεύθυνσης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ορίζονται οι υπάλληλοι,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οι οποίοι εμπλέκονται άμεσα στην υλοποίηση των τιθέμενων στόχων και έργων, οι οποίοι </a:t>
            </a:r>
            <a:r>
              <a:rPr lang="el-GR" sz="1400" b="0" i="0" u="none" strike="noStrike" cap="none" dirty="0" smtClean="0">
                <a:solidFill>
                  <a:srgbClr val="000000"/>
                </a:solidFill>
                <a:latin typeface="Arial" panose="020B0604020202020204" pitchFamily="34" charset="0"/>
                <a:ea typeface="Arial"/>
                <a:cs typeface="Arial" panose="020B0604020202020204" pitchFamily="34" charset="0"/>
                <a:sym typeface="Arial"/>
              </a:rPr>
              <a:t>λαμβάνουν </a:t>
            </a:r>
            <a:r>
              <a:rPr lang="el-GR" sz="1400" b="0" i="0" u="none" strike="noStrike" cap="none" dirty="0">
                <a:solidFill>
                  <a:srgbClr val="000000"/>
                </a:solidFill>
                <a:latin typeface="Arial" panose="020B0604020202020204" pitchFamily="34" charset="0"/>
                <a:ea typeface="Arial"/>
                <a:cs typeface="Arial" panose="020B0604020202020204" pitchFamily="34" charset="0"/>
                <a:sym typeface="Arial"/>
              </a:rPr>
              <a:t>επιπλέον ανταμοιβή.</a:t>
            </a:r>
            <a:endParaRPr sz="1400" dirty="0">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dirty="0">
              <a:solidFill>
                <a:srgbClr val="0070C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33350" algn="l" rtl="0">
              <a:lnSpc>
                <a:spcPct val="15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5</a:t>
            </a:fld>
            <a:endParaRPr/>
          </a:p>
        </p:txBody>
      </p:sp>
    </p:spTree>
    <p:extLst>
      <p:ext uri="{BB962C8B-B14F-4D97-AF65-F5344CB8AC3E}">
        <p14:creationId xmlns:p14="http://schemas.microsoft.com/office/powerpoint/2010/main" val="401507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marL="114300" algn="ctr"/>
            <a:r>
              <a:rPr lang="el-GR" sz="1600" b="1" dirty="0" smtClean="0">
                <a:solidFill>
                  <a:srgbClr val="0070C0"/>
                </a:solidFill>
                <a:sym typeface="Calibri"/>
              </a:rPr>
              <a:t>Β. Σύστημα </a:t>
            </a:r>
            <a:r>
              <a:rPr lang="el-GR" sz="1600" b="1" dirty="0">
                <a:solidFill>
                  <a:srgbClr val="0070C0"/>
                </a:solidFill>
                <a:sym typeface="Calibri"/>
              </a:rPr>
              <a:t>Κινήτρων και Ανταμοιβής Υπαλλήλων </a:t>
            </a:r>
            <a:endParaRPr lang="el-GR" sz="1600" b="1" dirty="0" smtClean="0">
              <a:solidFill>
                <a:srgbClr val="0070C0"/>
              </a:solidFill>
              <a:sym typeface="Calibri"/>
            </a:endParaRPr>
          </a:p>
          <a:p>
            <a:pPr marL="114300" algn="ctr"/>
            <a:r>
              <a:rPr lang="el-GR" sz="1600" b="1" dirty="0" smtClean="0">
                <a:solidFill>
                  <a:srgbClr val="0070C0"/>
                </a:solidFill>
                <a:sym typeface="Calibri"/>
              </a:rPr>
              <a:t>συνδεόμενο </a:t>
            </a:r>
            <a:r>
              <a:rPr lang="el-GR" sz="1600" b="1" dirty="0">
                <a:solidFill>
                  <a:srgbClr val="0070C0"/>
                </a:solidFill>
                <a:sym typeface="Calibri"/>
              </a:rPr>
              <a:t>με το Ενοποιημένο Σχέδιο Κυβερνητικής Πολιτικής (άρθρο 23, ν.4940/2022) </a:t>
            </a:r>
            <a:endParaRPr sz="1600" b="1" dirty="0">
              <a:solidFill>
                <a:srgbClr val="0070C0"/>
              </a:solidFil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l-GR" sz="1400" b="1" i="0" u="none" strike="noStrike" cap="none" dirty="0" smtClean="0">
                <a:solidFill>
                  <a:srgbClr val="0070C0"/>
                </a:solidFill>
                <a:latin typeface="Arial" panose="020B0604020202020204" pitchFamily="34" charset="0"/>
                <a:ea typeface="Arial"/>
                <a:cs typeface="Arial" panose="020B0604020202020204" pitchFamily="34" charset="0"/>
                <a:sym typeface="Arial"/>
              </a:rPr>
              <a:t>Κριτήρι</a:t>
            </a:r>
            <a:r>
              <a:rPr lang="el-GR" sz="1400" b="1" dirty="0" smtClean="0">
                <a:solidFill>
                  <a:srgbClr val="0070C0"/>
                </a:solidFill>
                <a:latin typeface="Arial" panose="020B0604020202020204" pitchFamily="34" charset="0"/>
                <a:ea typeface="Arial"/>
                <a:cs typeface="Arial" panose="020B0604020202020204" pitchFamily="34" charset="0"/>
                <a:sym typeface="Arial"/>
              </a:rPr>
              <a:t>α απονομής ανταμοιβής</a:t>
            </a:r>
          </a:p>
          <a:p>
            <a:pPr lvl="0" algn="just">
              <a:lnSpc>
                <a:spcPct val="150000"/>
              </a:lnSpc>
            </a:pPr>
            <a:r>
              <a:rPr lang="el-GR" sz="1300" dirty="0" smtClean="0">
                <a:latin typeface="Arial" panose="020B0604020202020204" pitchFamily="34" charset="0"/>
                <a:cs typeface="Arial" panose="020B0604020202020204" pitchFamily="34" charset="0"/>
              </a:rPr>
              <a:t>Η </a:t>
            </a:r>
            <a:r>
              <a:rPr lang="el-GR" sz="1300" dirty="0">
                <a:latin typeface="Arial" panose="020B0604020202020204" pitchFamily="34" charset="0"/>
                <a:cs typeface="Arial" panose="020B0604020202020204" pitchFamily="34" charset="0"/>
              </a:rPr>
              <a:t>κατανομή του ποσού που αντιστοιχεί στην ανταμοιβή των υπαλλήλων κάθε Υπουργείου ή/και Εποπτευόμενου Φορέα του συνδέεται </a:t>
            </a:r>
            <a:r>
              <a:rPr lang="el-GR" sz="1300" dirty="0" smtClean="0">
                <a:latin typeface="Arial" panose="020B0604020202020204" pitchFamily="34" charset="0"/>
                <a:cs typeface="Arial" panose="020B0604020202020204" pitchFamily="34" charset="0"/>
              </a:rPr>
              <a:t>άμεσα: </a:t>
            </a:r>
          </a:p>
          <a:p>
            <a:pPr marL="285750" indent="-285750" algn="just">
              <a:lnSpc>
                <a:spcPct val="150000"/>
              </a:lnSpc>
              <a:buFont typeface="Wingdings" panose="05000000000000000000" pitchFamily="2" charset="2"/>
              <a:buChar char="ü"/>
            </a:pPr>
            <a:r>
              <a:rPr lang="el-GR" sz="1300" dirty="0" smtClean="0">
                <a:latin typeface="Arial" panose="020B0604020202020204" pitchFamily="34" charset="0"/>
                <a:cs typeface="Arial" panose="020B0604020202020204" pitchFamily="34" charset="0"/>
              </a:rPr>
              <a:t>την </a:t>
            </a:r>
            <a:r>
              <a:rPr lang="el-GR" sz="1300" b="1" dirty="0">
                <a:latin typeface="Arial" panose="020B0604020202020204" pitchFamily="34" charset="0"/>
                <a:cs typeface="Arial" panose="020B0604020202020204" pitchFamily="34" charset="0"/>
              </a:rPr>
              <a:t>επίτευξη </a:t>
            </a:r>
            <a:r>
              <a:rPr lang="el-GR" sz="1300" b="1" dirty="0" smtClean="0">
                <a:latin typeface="Arial" panose="020B0604020202020204" pitchFamily="34" charset="0"/>
                <a:cs typeface="Arial" panose="020B0604020202020204" pitchFamily="34" charset="0"/>
              </a:rPr>
              <a:t>στόχων</a:t>
            </a:r>
            <a:r>
              <a:rPr lang="el-GR" sz="1300" dirty="0" smtClean="0">
                <a:latin typeface="Arial" panose="020B0604020202020204" pitchFamily="34" charset="0"/>
                <a:cs typeface="Arial" panose="020B0604020202020204" pitchFamily="34" charset="0"/>
              </a:rPr>
              <a:t>, </a:t>
            </a:r>
            <a:r>
              <a:rPr lang="el-GR" sz="1300" dirty="0">
                <a:latin typeface="Arial" panose="020B0604020202020204" pitchFamily="34" charset="0"/>
                <a:cs typeface="Arial" panose="020B0604020202020204" pitchFamily="34" charset="0"/>
              </a:rPr>
              <a:t>όπως εξειδικεύονται σε συγκεκριμένα </a:t>
            </a:r>
            <a:r>
              <a:rPr lang="el-GR" sz="1300" b="1" dirty="0">
                <a:latin typeface="Arial" panose="020B0604020202020204" pitchFamily="34" charset="0"/>
                <a:cs typeface="Arial" panose="020B0604020202020204" pitchFamily="34" charset="0"/>
              </a:rPr>
              <a:t>έργα </a:t>
            </a:r>
            <a:r>
              <a:rPr lang="el-GR" sz="1300" b="1" dirty="0" smtClean="0">
                <a:latin typeface="Arial" panose="020B0604020202020204" pitchFamily="34" charset="0"/>
                <a:cs typeface="Arial" panose="020B0604020202020204" pitchFamily="34" charset="0"/>
              </a:rPr>
              <a:t>και </a:t>
            </a:r>
            <a:r>
              <a:rPr lang="el-GR" sz="1300" b="1" dirty="0">
                <a:latin typeface="Arial" panose="020B0604020202020204" pitchFamily="34" charset="0"/>
                <a:cs typeface="Arial" panose="020B0604020202020204" pitchFamily="34" charset="0"/>
              </a:rPr>
              <a:t>ορόσημα </a:t>
            </a:r>
            <a:r>
              <a:rPr lang="el-GR" sz="1300" dirty="0">
                <a:latin typeface="Arial" panose="020B0604020202020204" pitchFamily="34" charset="0"/>
                <a:cs typeface="Arial" panose="020B0604020202020204" pitchFamily="34" charset="0"/>
              </a:rPr>
              <a:t>στο </a:t>
            </a:r>
            <a:r>
              <a:rPr lang="el-GR" sz="1300" b="1" dirty="0">
                <a:latin typeface="Arial" panose="020B0604020202020204" pitchFamily="34" charset="0"/>
                <a:cs typeface="Arial" panose="020B0604020202020204" pitchFamily="34" charset="0"/>
              </a:rPr>
              <a:t>Ετήσιο Σχέδιο Δράσης </a:t>
            </a:r>
            <a:r>
              <a:rPr lang="el-GR" sz="1300" dirty="0">
                <a:latin typeface="Arial" panose="020B0604020202020204" pitchFamily="34" charset="0"/>
                <a:cs typeface="Arial" panose="020B0604020202020204" pitchFamily="34" charset="0"/>
              </a:rPr>
              <a:t>κάθε </a:t>
            </a:r>
            <a:r>
              <a:rPr lang="el-GR" sz="1300" dirty="0" smtClean="0">
                <a:latin typeface="Arial" panose="020B0604020202020204" pitchFamily="34" charset="0"/>
                <a:cs typeface="Arial" panose="020B0604020202020204" pitchFamily="34" charset="0"/>
              </a:rPr>
              <a:t>Υπουργείου και </a:t>
            </a:r>
            <a:r>
              <a:rPr lang="el-GR" sz="1300" dirty="0">
                <a:latin typeface="Arial" panose="020B0604020202020204" pitchFamily="34" charset="0"/>
                <a:cs typeface="Arial" panose="020B0604020202020204" pitchFamily="34" charset="0"/>
              </a:rPr>
              <a:t>καθορίζονται με Πράξη του Υπουργικού </a:t>
            </a:r>
            <a:r>
              <a:rPr lang="el-GR" sz="1300" dirty="0" smtClean="0">
                <a:latin typeface="Arial" panose="020B0604020202020204" pitchFamily="34" charset="0"/>
                <a:cs typeface="Arial" panose="020B0604020202020204" pitchFamily="34" charset="0"/>
              </a:rPr>
              <a:t>Συμβουλίου </a:t>
            </a:r>
          </a:p>
          <a:p>
            <a:pPr marL="285750" indent="-285750" algn="just">
              <a:lnSpc>
                <a:spcPct val="150000"/>
              </a:lnSpc>
              <a:buFont typeface="Wingdings" panose="05000000000000000000" pitchFamily="2" charset="2"/>
              <a:buChar char="ü"/>
            </a:pPr>
            <a:r>
              <a:rPr lang="el-GR" sz="1300" dirty="0" smtClean="0">
                <a:latin typeface="Arial" panose="020B0604020202020204" pitchFamily="34" charset="0"/>
                <a:cs typeface="Arial" panose="020B0604020202020204" pitchFamily="34" charset="0"/>
              </a:rPr>
              <a:t>την </a:t>
            </a:r>
            <a:r>
              <a:rPr lang="el-GR" sz="1300" b="1" dirty="0">
                <a:latin typeface="Arial" panose="020B0604020202020204" pitchFamily="34" charset="0"/>
                <a:cs typeface="Arial" panose="020B0604020202020204" pitchFamily="34" charset="0"/>
              </a:rPr>
              <a:t>ολοκλήρωση</a:t>
            </a:r>
            <a:r>
              <a:rPr lang="el-GR" sz="1300" dirty="0">
                <a:latin typeface="Arial" panose="020B0604020202020204" pitchFamily="34" charset="0"/>
                <a:cs typeface="Arial" panose="020B0604020202020204" pitchFamily="34" charset="0"/>
              </a:rPr>
              <a:t> </a:t>
            </a:r>
            <a:r>
              <a:rPr lang="el-GR" sz="1300" u="sng" dirty="0">
                <a:latin typeface="Arial" panose="020B0604020202020204" pitchFamily="34" charset="0"/>
                <a:cs typeface="Arial" panose="020B0604020202020204" pitchFamily="34" charset="0"/>
              </a:rPr>
              <a:t>κατ’ ελάχιστο </a:t>
            </a:r>
            <a:r>
              <a:rPr lang="el-GR" sz="1300" b="1" dirty="0" smtClean="0">
                <a:latin typeface="Arial" panose="020B0604020202020204" pitchFamily="34" charset="0"/>
                <a:cs typeface="Arial" panose="020B0604020202020204" pitchFamily="34" charset="0"/>
              </a:rPr>
              <a:t>12 </a:t>
            </a:r>
            <a:r>
              <a:rPr lang="el-GR" sz="1300" b="1" dirty="0">
                <a:latin typeface="Arial" panose="020B0604020202020204" pitchFamily="34" charset="0"/>
                <a:cs typeface="Arial" panose="020B0604020202020204" pitchFamily="34" charset="0"/>
              </a:rPr>
              <a:t>εκ των 20 έργων</a:t>
            </a:r>
            <a:r>
              <a:rPr lang="el-GR" sz="1300" dirty="0">
                <a:latin typeface="Arial" panose="020B0604020202020204" pitchFamily="34" charset="0"/>
                <a:cs typeface="Arial" panose="020B0604020202020204" pitchFamily="34" charset="0"/>
              </a:rPr>
              <a:t> που έχουν καθοριστεί στην οικεία Πράξη Υπουργικού </a:t>
            </a:r>
            <a:r>
              <a:rPr lang="el-GR" sz="1300" dirty="0" smtClean="0">
                <a:latin typeface="Arial" panose="020B0604020202020204" pitchFamily="34" charset="0"/>
                <a:cs typeface="Arial" panose="020B0604020202020204" pitchFamily="34" charset="0"/>
              </a:rPr>
              <a:t>Συμβουλίου </a:t>
            </a:r>
            <a:endParaRPr lang="el-GR" sz="1300" dirty="0">
              <a:latin typeface="Arial" panose="020B0604020202020204" pitchFamily="34" charset="0"/>
              <a:cs typeface="Arial" panose="020B0604020202020204" pitchFamily="34" charset="0"/>
            </a:endParaRPr>
          </a:p>
          <a:p>
            <a:pPr lvl="0" algn="just">
              <a:lnSpc>
                <a:spcPct val="150000"/>
              </a:lnSpc>
            </a:pPr>
            <a:endParaRPr lang="el-GR" sz="1300" dirty="0" smtClean="0">
              <a:latin typeface="Arial" panose="020B0604020202020204" pitchFamily="34" charset="0"/>
              <a:cs typeface="Arial" panose="020B0604020202020204" pitchFamily="34" charset="0"/>
            </a:endParaRPr>
          </a:p>
          <a:p>
            <a:pPr algn="just">
              <a:lnSpc>
                <a:spcPct val="150000"/>
              </a:lnSpc>
            </a:pPr>
            <a:r>
              <a:rPr lang="el-GR" sz="1300" b="1" dirty="0" smtClean="0">
                <a:solidFill>
                  <a:srgbClr val="0070C0"/>
                </a:solidFill>
                <a:latin typeface="Arial" panose="020B0604020202020204" pitchFamily="34" charset="0"/>
                <a:cs typeface="Arial" panose="020B0604020202020204" pitchFamily="34" charset="0"/>
              </a:rPr>
              <a:t>Έκδοση Πράξης </a:t>
            </a:r>
            <a:r>
              <a:rPr lang="el-GR" sz="1300" b="1" dirty="0">
                <a:solidFill>
                  <a:srgbClr val="0070C0"/>
                </a:solidFill>
                <a:latin typeface="Arial" panose="020B0604020202020204" pitchFamily="34" charset="0"/>
                <a:cs typeface="Arial" panose="020B0604020202020204" pitchFamily="34" charset="0"/>
              </a:rPr>
              <a:t>του Υπουργικού </a:t>
            </a:r>
            <a:r>
              <a:rPr lang="el-GR" sz="1300" b="1" dirty="0" smtClean="0">
                <a:solidFill>
                  <a:srgbClr val="0070C0"/>
                </a:solidFill>
                <a:latin typeface="Arial" panose="020B0604020202020204" pitchFamily="34" charset="0"/>
                <a:cs typeface="Arial" panose="020B0604020202020204" pitchFamily="34" charset="0"/>
              </a:rPr>
              <a:t>Συμβουλίου</a:t>
            </a:r>
          </a:p>
          <a:p>
            <a:pPr algn="just">
              <a:lnSpc>
                <a:spcPct val="150000"/>
              </a:lnSpc>
            </a:pPr>
            <a:r>
              <a:rPr lang="el-GR" sz="1300" dirty="0" smtClean="0">
                <a:latin typeface="Arial" panose="020B0604020202020204" pitchFamily="34" charset="0"/>
                <a:cs typeface="Arial" panose="020B0604020202020204" pitchFamily="34" charset="0"/>
              </a:rPr>
              <a:t>Στην ΠΥΣ περιλαμβάνονται για κάθε Υπουργείο: </a:t>
            </a:r>
          </a:p>
          <a:p>
            <a:pPr marL="285750" indent="-285750" algn="just">
              <a:lnSpc>
                <a:spcPct val="150000"/>
              </a:lnSpc>
              <a:buFont typeface="Wingdings" panose="05000000000000000000" pitchFamily="2" charset="2"/>
              <a:buChar char="Ø"/>
            </a:pPr>
            <a:r>
              <a:rPr lang="el-GR" sz="1300" b="1" dirty="0" smtClean="0">
                <a:latin typeface="Arial" panose="020B0604020202020204" pitchFamily="34" charset="0"/>
                <a:cs typeface="Arial" panose="020B0604020202020204" pitchFamily="34" charset="0"/>
              </a:rPr>
              <a:t>20 Έργα </a:t>
            </a:r>
            <a:r>
              <a:rPr lang="el-GR" sz="1300" dirty="0" smtClean="0">
                <a:latin typeface="Arial" panose="020B0604020202020204" pitchFamily="34" charset="0"/>
                <a:cs typeface="Arial" panose="020B0604020202020204" pitchFamily="34" charset="0"/>
              </a:rPr>
              <a:t>και τα </a:t>
            </a:r>
            <a:r>
              <a:rPr lang="el-GR" sz="1300" b="1" dirty="0" smtClean="0">
                <a:latin typeface="Arial" panose="020B0604020202020204" pitchFamily="34" charset="0"/>
                <a:cs typeface="Arial" panose="020B0604020202020204" pitchFamily="34" charset="0"/>
              </a:rPr>
              <a:t>Ορόσημά</a:t>
            </a:r>
            <a:r>
              <a:rPr lang="el-GR" sz="1300" dirty="0" smtClean="0">
                <a:latin typeface="Arial" panose="020B0604020202020204" pitchFamily="34" charset="0"/>
                <a:cs typeface="Arial" panose="020B0604020202020204" pitchFamily="34" charset="0"/>
              </a:rPr>
              <a:t> τους, </a:t>
            </a:r>
            <a:r>
              <a:rPr lang="el-GR" sz="1300" dirty="0">
                <a:latin typeface="Arial" panose="020B0604020202020204" pitchFamily="34" charset="0"/>
                <a:cs typeface="Arial" panose="020B0604020202020204" pitchFamily="34" charset="0"/>
              </a:rPr>
              <a:t>όπως εξειδικεύονται στο εγκεκριμένο Ετήσιο Σχέδιο Δράσης κάθε Υπουργείου ή/και του εποπτευόμενου φορέα του, </a:t>
            </a:r>
          </a:p>
          <a:p>
            <a:pPr marL="285750" indent="-285750" algn="just">
              <a:lnSpc>
                <a:spcPct val="150000"/>
              </a:lnSpc>
              <a:buFont typeface="Wingdings" panose="05000000000000000000" pitchFamily="2" charset="2"/>
              <a:buChar char="Ø"/>
            </a:pPr>
            <a:r>
              <a:rPr lang="el-GR" sz="1300" dirty="0" smtClean="0">
                <a:latin typeface="Arial" panose="020B0604020202020204" pitchFamily="34" charset="0"/>
                <a:cs typeface="Arial" panose="020B0604020202020204" pitchFamily="34" charset="0"/>
              </a:rPr>
              <a:t>οι </a:t>
            </a:r>
            <a:r>
              <a:rPr lang="el-GR" sz="1300" b="1" dirty="0">
                <a:latin typeface="Arial" panose="020B0604020202020204" pitchFamily="34" charset="0"/>
                <a:cs typeface="Arial" panose="020B0604020202020204" pitchFamily="34" charset="0"/>
              </a:rPr>
              <a:t>εμπλεκόμενες υπηρεσίες </a:t>
            </a:r>
            <a:r>
              <a:rPr lang="el-GR" sz="1300" dirty="0">
                <a:latin typeface="Arial" panose="020B0604020202020204" pitchFamily="34" charset="0"/>
                <a:cs typeface="Arial" panose="020B0604020202020204" pitchFamily="34" charset="0"/>
              </a:rPr>
              <a:t>ως προς την υλοποίηση των Έργων και των Οροσήμων τους, </a:t>
            </a:r>
            <a:endParaRPr lang="el-GR" sz="1300"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el-GR" sz="1300" dirty="0" smtClean="0">
                <a:latin typeface="Arial" panose="020B0604020202020204" pitchFamily="34" charset="0"/>
                <a:cs typeface="Arial" panose="020B0604020202020204" pitchFamily="34" charset="0"/>
              </a:rPr>
              <a:t>οι </a:t>
            </a:r>
            <a:r>
              <a:rPr lang="el-GR" sz="1300" b="1" dirty="0">
                <a:latin typeface="Arial" panose="020B0604020202020204" pitchFamily="34" charset="0"/>
                <a:cs typeface="Arial" panose="020B0604020202020204" pitchFamily="34" charset="0"/>
              </a:rPr>
              <a:t>ποσοτικοί στόχοι </a:t>
            </a:r>
            <a:r>
              <a:rPr lang="el-GR" sz="1300" dirty="0">
                <a:latin typeface="Arial" panose="020B0604020202020204" pitchFamily="34" charset="0"/>
                <a:cs typeface="Arial" panose="020B0604020202020204" pitchFamily="34" charset="0"/>
              </a:rPr>
              <a:t>ανά Έργο </a:t>
            </a:r>
          </a:p>
          <a:p>
            <a:pPr marL="285750" indent="-285750" algn="just">
              <a:lnSpc>
                <a:spcPct val="150000"/>
              </a:lnSpc>
              <a:buFont typeface="Wingdings" panose="05000000000000000000" pitchFamily="2" charset="2"/>
              <a:buChar char="Ø"/>
            </a:pPr>
            <a:endParaRPr lang="el-GR" sz="1300" dirty="0" smtClean="0">
              <a:latin typeface="Arial" panose="020B0604020202020204" pitchFamily="34" charset="0"/>
              <a:cs typeface="Arial" panose="020B0604020202020204" pitchFamily="34" charset="0"/>
            </a:endParaRPr>
          </a:p>
          <a:p>
            <a:pPr algn="just">
              <a:lnSpc>
                <a:spcPct val="150000"/>
              </a:lnSpc>
            </a:pPr>
            <a:r>
              <a:rPr lang="el-GR" sz="1300" dirty="0">
                <a:latin typeface="Arial" panose="020B0604020202020204" pitchFamily="34" charset="0"/>
                <a:cs typeface="Arial" panose="020B0604020202020204" pitchFamily="34" charset="0"/>
              </a:rPr>
              <a:t>κ</a:t>
            </a:r>
            <a:r>
              <a:rPr lang="el-GR" sz="1300" dirty="0" smtClean="0">
                <a:latin typeface="Arial" panose="020B0604020202020204" pitchFamily="34" charset="0"/>
                <a:cs typeface="Arial" panose="020B0604020202020204" pitchFamily="34" charset="0"/>
              </a:rPr>
              <a:t>αθώς και η </a:t>
            </a:r>
            <a:r>
              <a:rPr lang="el-GR" sz="1300" b="1" dirty="0">
                <a:latin typeface="Arial" panose="020B0604020202020204" pitchFamily="34" charset="0"/>
                <a:cs typeface="Arial" panose="020B0604020202020204" pitchFamily="34" charset="0"/>
              </a:rPr>
              <a:t>συνολική ετήσια δαπάνη για τις ανταμοιβές. </a:t>
            </a:r>
          </a:p>
          <a:p>
            <a:pPr lvl="0" algn="just"/>
            <a:endParaRPr lang="el-GR" sz="1400" b="1" i="0" u="none" strike="noStrike" cap="none" dirty="0">
              <a:solidFill>
                <a:srgbClr val="0070C0"/>
              </a:solidFill>
              <a:latin typeface="Arial" panose="020B0604020202020204" pitchFamily="34" charset="0"/>
              <a:ea typeface="Arial"/>
              <a:cs typeface="Arial" panose="020B0604020202020204" pitchFamily="34" charset="0"/>
              <a:sym typeface="Arial"/>
            </a:endParaRPr>
          </a:p>
          <a:p>
            <a:pPr lvl="0" algn="just"/>
            <a:r>
              <a:rPr lang="el-GR" sz="1200" i="0" u="none" strike="noStrike" cap="none" dirty="0" smtClean="0">
                <a:latin typeface="Arial"/>
                <a:ea typeface="Arial"/>
                <a:cs typeface="Arial"/>
                <a:sym typeface="Arial"/>
              </a:rPr>
              <a:t> </a:t>
            </a:r>
            <a:endParaRPr sz="1200" i="0" u="none" strike="noStrike" cap="none" dirty="0">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133350" algn="l" rtl="0">
              <a:lnSpc>
                <a:spcPct val="15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6</a:t>
            </a:fld>
            <a:endParaRPr/>
          </a:p>
        </p:txBody>
      </p:sp>
    </p:spTree>
    <p:extLst>
      <p:ext uri="{BB962C8B-B14F-4D97-AF65-F5344CB8AC3E}">
        <p14:creationId xmlns:p14="http://schemas.microsoft.com/office/powerpoint/2010/main" val="345308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5"/>
            <a:ext cx="11220600" cy="5970959"/>
          </a:xfrm>
          <a:prstGeom prst="rect">
            <a:avLst/>
          </a:prstGeom>
          <a:noFill/>
          <a:ln>
            <a:noFill/>
          </a:ln>
        </p:spPr>
        <p:txBody>
          <a:bodyPr spcFirstLastPara="1" wrap="square" lIns="91425" tIns="45700" rIns="91425" bIns="45700" anchor="t" anchorCtr="0">
            <a:noAutofit/>
          </a:bodyPr>
          <a:lstStyle/>
          <a:p>
            <a:pPr marL="114300" algn="ctr"/>
            <a:r>
              <a:rPr lang="el-GR" sz="1600" b="1" dirty="0">
                <a:solidFill>
                  <a:srgbClr val="0070C0"/>
                </a:solidFill>
                <a:sym typeface="Calibri"/>
              </a:rPr>
              <a:t>Β. Σύστημα Κινήτρων και Ανταμοιβής Υπαλλήλων </a:t>
            </a:r>
          </a:p>
          <a:p>
            <a:pPr marL="114300" algn="ctr"/>
            <a:r>
              <a:rPr lang="el-GR" sz="1600" b="1" dirty="0">
                <a:solidFill>
                  <a:srgbClr val="0070C0"/>
                </a:solidFill>
                <a:sym typeface="Calibri"/>
              </a:rPr>
              <a:t>συνδεόμενο με το Ενοποιημένο Σχέδιο Κυβερνητικής Πολιτικής (άρθρο 23, ν.4940/2022) </a:t>
            </a:r>
            <a:endParaRPr lang="el-GR" sz="1600" b="1" dirty="0">
              <a:solidFill>
                <a:srgbClr val="0070C0"/>
              </a:solidFill>
            </a:endParaRPr>
          </a:p>
          <a:p>
            <a:pPr lvl="0"/>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l-GR" sz="1600" b="1" i="0" u="none" strike="noStrike" cap="none" dirty="0" smtClean="0">
                <a:solidFill>
                  <a:srgbClr val="0070C0"/>
                </a:solidFill>
                <a:latin typeface="Arial" panose="020B0604020202020204" pitchFamily="34" charset="0"/>
                <a:ea typeface="Arial"/>
                <a:cs typeface="Arial" panose="020B0604020202020204" pitchFamily="34" charset="0"/>
                <a:sym typeface="Arial"/>
              </a:rPr>
              <a:t>Τρόπος Υπολογισμού</a:t>
            </a:r>
            <a:endParaRPr lang="el-GR" sz="1600" b="1" dirty="0" smtClean="0">
              <a:solidFill>
                <a:srgbClr val="0070C0"/>
              </a:solidFill>
              <a:latin typeface="Arial" panose="020B0604020202020204" pitchFamily="34" charset="0"/>
              <a:ea typeface="Arial"/>
              <a:cs typeface="Arial" panose="020B0604020202020204" pitchFamily="34" charset="0"/>
              <a:sym typeface="Arial"/>
            </a:endParaRPr>
          </a:p>
          <a:p>
            <a:pPr lvl="0" algn="just"/>
            <a:endParaRPr lang="el-GR" sz="1200" dirty="0">
              <a:solidFill>
                <a:srgbClr val="000000"/>
              </a:solidFill>
              <a:latin typeface="Arial" panose="020B0604020202020204" pitchFamily="34" charset="0"/>
              <a:cs typeface="Arial" panose="020B0604020202020204" pitchFamily="34" charset="0"/>
              <a:sym typeface="Arial"/>
            </a:endParaRPr>
          </a:p>
          <a:p>
            <a:pPr lvl="0" algn="just">
              <a:lnSpc>
                <a:spcPct val="150000"/>
              </a:lnSpc>
            </a:pPr>
            <a:r>
              <a:rPr lang="el-GR" sz="1300" dirty="0" smtClean="0">
                <a:solidFill>
                  <a:srgbClr val="000000"/>
                </a:solidFill>
                <a:latin typeface="Arial" panose="020B0604020202020204" pitchFamily="34" charset="0"/>
                <a:cs typeface="Arial" panose="020B0604020202020204" pitchFamily="34" charset="0"/>
                <a:sym typeface="Arial"/>
              </a:rPr>
              <a:t>Για τον υπολογισμό </a:t>
            </a:r>
            <a:r>
              <a:rPr lang="el-GR" sz="1300" dirty="0">
                <a:solidFill>
                  <a:srgbClr val="000000"/>
                </a:solidFill>
                <a:latin typeface="Arial" panose="020B0604020202020204" pitchFamily="34" charset="0"/>
                <a:cs typeface="Arial" panose="020B0604020202020204" pitchFamily="34" charset="0"/>
                <a:sym typeface="Arial"/>
              </a:rPr>
              <a:t>για τη χορήγηση της ανταμοιβής υπαλλήλων που εμπλέκονται σε έργα του </a:t>
            </a:r>
            <a:r>
              <a:rPr lang="el-GR" sz="1300" dirty="0" smtClean="0">
                <a:solidFill>
                  <a:srgbClr val="000000"/>
                </a:solidFill>
                <a:latin typeface="Arial" panose="020B0604020202020204" pitchFamily="34" charset="0"/>
                <a:cs typeface="Arial" panose="020B0604020202020204" pitchFamily="34" charset="0"/>
                <a:sym typeface="Arial"/>
              </a:rPr>
              <a:t>Ετήσιου Σχεδίου Δράσης λαμβάνεται υπόψη: </a:t>
            </a:r>
          </a:p>
          <a:p>
            <a:pPr marL="285750" lvl="0" indent="-285750" algn="just">
              <a:lnSpc>
                <a:spcPct val="150000"/>
              </a:lnSpc>
              <a:buFont typeface="Wingdings" panose="05000000000000000000" pitchFamily="2" charset="2"/>
              <a:buChar char="Ø"/>
            </a:pPr>
            <a:r>
              <a:rPr lang="el-GR" sz="1300" dirty="0" smtClean="0">
                <a:latin typeface="Arial" panose="020B0604020202020204" pitchFamily="34" charset="0"/>
                <a:cs typeface="Arial" panose="020B0604020202020204" pitchFamily="34" charset="0"/>
              </a:rPr>
              <a:t>ο </a:t>
            </a:r>
            <a:r>
              <a:rPr lang="el-GR" sz="1300" b="1" dirty="0" smtClean="0">
                <a:latin typeface="Arial" panose="020B0604020202020204" pitchFamily="34" charset="0"/>
                <a:cs typeface="Arial" panose="020B0604020202020204" pitchFamily="34" charset="0"/>
              </a:rPr>
              <a:t>βαθμός δυσκολίας των επιτευχθέντων Οροσήμων </a:t>
            </a:r>
            <a:r>
              <a:rPr lang="el-GR" sz="1300" dirty="0" smtClean="0">
                <a:latin typeface="Arial" panose="020B0604020202020204" pitchFamily="34" charset="0"/>
                <a:cs typeface="Arial" panose="020B0604020202020204" pitchFamily="34" charset="0"/>
              </a:rPr>
              <a:t>των έργων προς τον βαθμό δυσκολίας των επιτευχθέντων Οροσήμων των έργων όλων των Υπουργείων, σύμφωνα με σχετική ομαδοποίηση από τη Γενική Γραμματεία Συντονισμού.  </a:t>
            </a:r>
          </a:p>
          <a:p>
            <a:pPr algn="just"/>
            <a:endParaRPr lang="el-GR" sz="1200" i="1" dirty="0">
              <a:solidFill>
                <a:srgbClr val="000000"/>
              </a:solidFill>
              <a:latin typeface="Arial" panose="020B0604020202020204" pitchFamily="34" charset="0"/>
              <a:cs typeface="Arial" panose="020B0604020202020204" pitchFamily="34" charset="0"/>
              <a:sym typeface="Arial"/>
            </a:endParaRPr>
          </a:p>
          <a:p>
            <a:pPr algn="just"/>
            <a:endParaRPr lang="el-GR" sz="1200" i="1" dirty="0" smtClean="0">
              <a:solidFill>
                <a:srgbClr val="000000"/>
              </a:solidFill>
              <a:latin typeface="Arial" panose="020B0604020202020204" pitchFamily="34" charset="0"/>
              <a:cs typeface="Arial" panose="020B0604020202020204" pitchFamily="34" charset="0"/>
              <a:sym typeface="Arial"/>
            </a:endParaRPr>
          </a:p>
          <a:p>
            <a:pPr algn="just"/>
            <a:endParaRPr lang="el-GR" sz="1200" dirty="0" smtClean="0">
              <a:solidFill>
                <a:srgbClr val="000000"/>
              </a:solidFill>
              <a:latin typeface="Arial" panose="020B0604020202020204" pitchFamily="34" charset="0"/>
              <a:cs typeface="Arial" panose="020B0604020202020204" pitchFamily="34" charset="0"/>
              <a:sym typeface="Arial"/>
            </a:endParaRPr>
          </a:p>
          <a:p>
            <a:pPr marL="171450" indent="-171450" algn="just">
              <a:buFont typeface="Wingdings" panose="05000000000000000000" pitchFamily="2" charset="2"/>
              <a:buChar char="ü"/>
            </a:pPr>
            <a:endParaRPr lang="el-GR" sz="1200" dirty="0" smtClean="0">
              <a:solidFill>
                <a:srgbClr val="000000"/>
              </a:solidFill>
              <a:latin typeface="Arial" panose="020B0604020202020204" pitchFamily="34" charset="0"/>
              <a:cs typeface="Arial" panose="020B0604020202020204" pitchFamily="34" charset="0"/>
              <a:sym typeface="Arial"/>
            </a:endParaRPr>
          </a:p>
          <a:p>
            <a:pPr marL="171450" indent="-171450" algn="just">
              <a:buFont typeface="Wingdings" panose="05000000000000000000" pitchFamily="2" charset="2"/>
              <a:buChar char="ü"/>
            </a:pPr>
            <a:endParaRPr lang="el-GR" sz="1200" dirty="0">
              <a:solidFill>
                <a:srgbClr val="000000"/>
              </a:solidFill>
              <a:latin typeface="Arial" panose="020B0604020202020204" pitchFamily="34" charset="0"/>
              <a:cs typeface="Arial" panose="020B0604020202020204" pitchFamily="34" charset="0"/>
              <a:sym typeface="Arial"/>
            </a:endParaRPr>
          </a:p>
          <a:p>
            <a:pPr lvl="0" algn="just"/>
            <a:endParaRPr lang="el-GR" sz="1200" dirty="0">
              <a:solidFill>
                <a:srgbClr val="000000"/>
              </a:solidFill>
              <a:latin typeface="Arial" panose="020B0604020202020204" pitchFamily="34" charset="0"/>
              <a:cs typeface="Arial" panose="020B0604020202020204" pitchFamily="34" charset="0"/>
              <a:sym typeface="Arial"/>
            </a:endParaRPr>
          </a:p>
          <a:p>
            <a:pPr lvl="0" algn="just"/>
            <a:r>
              <a:rPr lang="el-GR" sz="1300" dirty="0" smtClean="0">
                <a:solidFill>
                  <a:srgbClr val="000000"/>
                </a:solidFill>
                <a:latin typeface="Arial" panose="020B0604020202020204" pitchFamily="34" charset="0"/>
                <a:cs typeface="Arial" panose="020B0604020202020204" pitchFamily="34" charset="0"/>
                <a:sym typeface="Arial"/>
              </a:rPr>
              <a:t>Κατόπιν υπολογίζεται ο </a:t>
            </a:r>
            <a:r>
              <a:rPr lang="el-GR" sz="1300" b="1" dirty="0" smtClean="0">
                <a:latin typeface="Arial" panose="020B0604020202020204" pitchFamily="34" charset="0"/>
                <a:cs typeface="Arial" panose="020B0604020202020204" pitchFamily="34" charset="0"/>
              </a:rPr>
              <a:t>Μέγιστος Αριθμός </a:t>
            </a:r>
            <a:r>
              <a:rPr lang="el-GR" sz="1300" b="1" dirty="0">
                <a:latin typeface="Arial" panose="020B0604020202020204" pitchFamily="34" charset="0"/>
                <a:cs typeface="Arial" panose="020B0604020202020204" pitchFamily="34" charset="0"/>
              </a:rPr>
              <a:t>των Υπαλλήλων </a:t>
            </a:r>
            <a:r>
              <a:rPr lang="el-GR" sz="1300" dirty="0">
                <a:latin typeface="Arial" panose="020B0604020202020204" pitchFamily="34" charset="0"/>
                <a:cs typeface="Arial" panose="020B0604020202020204" pitchFamily="34" charset="0"/>
              </a:rPr>
              <a:t>(ΜΑΥ) του εκάστοτε </a:t>
            </a:r>
            <a:r>
              <a:rPr lang="el-GR" sz="1300" dirty="0" smtClean="0">
                <a:latin typeface="Arial" panose="020B0604020202020204" pitchFamily="34" charset="0"/>
                <a:cs typeface="Arial" panose="020B0604020202020204" pitchFamily="34" charset="0"/>
              </a:rPr>
              <a:t>Φορέα Ευθύνης ή/και Εποπτευόμενου Φορέα που </a:t>
            </a:r>
            <a:r>
              <a:rPr lang="el-GR" sz="1300" dirty="0">
                <a:latin typeface="Arial" panose="020B0604020202020204" pitchFamily="34" charset="0"/>
                <a:cs typeface="Arial" panose="020B0604020202020204" pitchFamily="34" charset="0"/>
              </a:rPr>
              <a:t>δύνανται να λαμβάνουν ανταμοιβή </a:t>
            </a:r>
            <a:r>
              <a:rPr lang="el-GR" sz="1300" dirty="0" smtClean="0">
                <a:latin typeface="Arial" panose="020B0604020202020204" pitchFamily="34" charset="0"/>
                <a:cs typeface="Arial" panose="020B0604020202020204" pitchFamily="34" charset="0"/>
              </a:rPr>
              <a:t>με τον ακόλουθο τύπο:</a:t>
            </a:r>
            <a:endParaRPr lang="el-GR" sz="1300" dirty="0">
              <a:latin typeface="Arial" panose="020B0604020202020204" pitchFamily="34" charset="0"/>
              <a:cs typeface="Arial" panose="020B0604020202020204" pitchFamily="34" charset="0"/>
            </a:endParaRPr>
          </a:p>
          <a:p>
            <a:pPr lvl="0" algn="just"/>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7</a:t>
            </a:fld>
            <a:endParaRPr/>
          </a:p>
        </p:txBody>
      </p:sp>
      <p:graphicFrame>
        <p:nvGraphicFramePr>
          <p:cNvPr id="2" name="Πίνακας 1"/>
          <p:cNvGraphicFramePr>
            <a:graphicFrameLocks noGrp="1"/>
          </p:cNvGraphicFramePr>
          <p:nvPr/>
        </p:nvGraphicFramePr>
        <p:xfrm>
          <a:off x="1265876" y="2820312"/>
          <a:ext cx="7013152" cy="370840"/>
        </p:xfrm>
        <a:graphic>
          <a:graphicData uri="http://schemas.openxmlformats.org/drawingml/2006/table">
            <a:tbl>
              <a:tblPr firstRow="1" bandRow="1">
                <a:tableStyleId>{5C22544A-7EE6-4342-B048-85BDC9FD1C3A}</a:tableStyleId>
              </a:tblPr>
              <a:tblGrid>
                <a:gridCol w="7013152"/>
              </a:tblGrid>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sz="1400" b="1" dirty="0" smtClean="0">
                          <a:solidFill>
                            <a:schemeClr val="tx1"/>
                          </a:solidFill>
                          <a:latin typeface="Calibri" panose="020F0502020204030204" pitchFamily="34" charset="0"/>
                          <a:cs typeface="Calibri" panose="020F0502020204030204" pitchFamily="34" charset="0"/>
                        </a:rPr>
                        <a:t>Σ</a:t>
                      </a:r>
                      <a:r>
                        <a:rPr lang="el-GR" sz="1400" b="1" baseline="-25000" dirty="0" smtClean="0">
                          <a:solidFill>
                            <a:schemeClr val="tx1"/>
                          </a:solidFill>
                          <a:latin typeface="Calibri" panose="020F0502020204030204" pitchFamily="34" charset="0"/>
                          <a:cs typeface="Calibri" panose="020F0502020204030204" pitchFamily="34" charset="0"/>
                        </a:rPr>
                        <a:t>ΥΑ</a:t>
                      </a:r>
                      <a:r>
                        <a:rPr lang="el-GR" sz="1400" b="1" dirty="0" smtClean="0">
                          <a:solidFill>
                            <a:schemeClr val="tx1"/>
                          </a:solidFill>
                          <a:latin typeface="Calibri" panose="020F0502020204030204" pitchFamily="34" charset="0"/>
                          <a:cs typeface="Calibri" panose="020F0502020204030204" pitchFamily="34" charset="0"/>
                        </a:rPr>
                        <a:t>Ε = [</a:t>
                      </a:r>
                      <a:r>
                        <a:rPr lang="el-GR" sz="1400" b="1" kern="1200" dirty="0" smtClean="0">
                          <a:solidFill>
                            <a:schemeClr val="tx1"/>
                          </a:solidFill>
                          <a:effectLst/>
                          <a:latin typeface="Calibri" panose="020F0502020204030204" pitchFamily="34" charset="0"/>
                          <a:ea typeface="+mn-ea"/>
                          <a:cs typeface="Calibri" panose="020F0502020204030204" pitchFamily="34" charset="0"/>
                        </a:rPr>
                        <a:t>(Χ1×2+Υ1×1,5+Ζ1×1) / (Χ2×2+Υ2×1,5+Ζ2×1) </a:t>
                      </a:r>
                      <a:r>
                        <a:rPr lang="el-GR" sz="1400" b="1" dirty="0" smtClean="0">
                          <a:solidFill>
                            <a:schemeClr val="tx1"/>
                          </a:solidFill>
                          <a:latin typeface="Calibri" panose="020F0502020204030204" pitchFamily="34" charset="0"/>
                          <a:cs typeface="Calibri" panose="020F0502020204030204" pitchFamily="34" charset="0"/>
                        </a:rPr>
                        <a:t>*διαθέσιμη δαπάνη για τις ανταμοιβές]</a:t>
                      </a:r>
                      <a:endParaRPr lang="el-GR" sz="14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Πίνακας 5"/>
          <p:cNvGraphicFramePr>
            <a:graphicFrameLocks noGrp="1"/>
          </p:cNvGraphicFramePr>
          <p:nvPr/>
        </p:nvGraphicFramePr>
        <p:xfrm>
          <a:off x="1294706" y="4570860"/>
          <a:ext cx="4026935" cy="304800"/>
        </p:xfrm>
        <a:graphic>
          <a:graphicData uri="http://schemas.openxmlformats.org/drawingml/2006/table">
            <a:tbl>
              <a:tblPr firstRow="1" bandRow="1">
                <a:tableStyleId>{5C22544A-7EE6-4342-B048-85BDC9FD1C3A}</a:tableStyleId>
              </a:tblPr>
              <a:tblGrid>
                <a:gridCol w="4026935"/>
              </a:tblGrid>
              <a:tr h="297700">
                <a:tc>
                  <a:txBody>
                    <a:bodyPr/>
                    <a:lstStyle/>
                    <a:p>
                      <a:pPr algn="just"/>
                      <a:r>
                        <a:rPr lang="el-GR" sz="1400" i="0" dirty="0" smtClean="0">
                          <a:solidFill>
                            <a:schemeClr val="tx1"/>
                          </a:solidFill>
                          <a:latin typeface="Calibri" panose="020F0502020204030204" pitchFamily="34" charset="0"/>
                          <a:cs typeface="Calibri" panose="020F0502020204030204" pitchFamily="34" charset="0"/>
                        </a:rPr>
                        <a:t>ΜΑΥ = Συνολικό ποσό ανταμοιβής ΦΕ /1.250</a:t>
                      </a:r>
                      <a:endParaRPr lang="el-GR" sz="1400" i="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9456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marL="114300" algn="ctr"/>
            <a:r>
              <a:rPr lang="el-GR" sz="1600" b="1" dirty="0">
                <a:solidFill>
                  <a:srgbClr val="0070C0"/>
                </a:solidFill>
                <a:sym typeface="Calibri"/>
              </a:rPr>
              <a:t>Β. Σύστημα Κινήτρων και Ανταμοιβής Υπαλλήλων </a:t>
            </a:r>
          </a:p>
          <a:p>
            <a:pPr marL="114300" algn="ctr"/>
            <a:r>
              <a:rPr lang="el-GR" sz="1600" b="1" dirty="0">
                <a:solidFill>
                  <a:srgbClr val="0070C0"/>
                </a:solidFill>
                <a:sym typeface="Calibri"/>
              </a:rPr>
              <a:t>συνδεόμενο με το Ενοποιημένο Σχέδιο Κυβερνητικής Πολιτικής (άρθρο 23, ν.4940/2022) </a:t>
            </a:r>
            <a:endParaRPr lang="el-GR" sz="1600" b="1" dirty="0">
              <a:solidFill>
                <a:srgbClr val="0070C0"/>
              </a:solidFill>
            </a:endParaRPr>
          </a:p>
          <a:p>
            <a:pPr marL="0" marR="0" lvl="0" indent="0" algn="just" rtl="0">
              <a:lnSpc>
                <a:spcPct val="100000"/>
              </a:lnSpc>
              <a:spcBef>
                <a:spcPts val="0"/>
              </a:spcBef>
              <a:spcAft>
                <a:spcPts val="0"/>
              </a:spcAft>
              <a:buNone/>
            </a:pPr>
            <a:endParaRPr sz="12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50000"/>
              </a:lnSpc>
              <a:spcBef>
                <a:spcPts val="0"/>
              </a:spcBef>
              <a:spcAft>
                <a:spcPts val="0"/>
              </a:spcAft>
              <a:buNone/>
            </a:pPr>
            <a:endParaRPr lang="en-US" sz="1200" b="1" i="1" u="none" strike="noStrike" cap="none" dirty="0" smtClean="0">
              <a:solidFill>
                <a:srgbClr val="0070C0"/>
              </a:solidFill>
              <a:latin typeface="Arial" panose="020B0604020202020204" pitchFamily="34" charset="0"/>
              <a:ea typeface="Arial"/>
              <a:cs typeface="Arial" panose="020B0604020202020204" pitchFamily="34" charset="0"/>
              <a:sym typeface="Arial"/>
            </a:endParaRPr>
          </a:p>
          <a:p>
            <a:pPr lvl="0" algn="just">
              <a:lnSpc>
                <a:spcPct val="150000"/>
              </a:lnSpc>
            </a:pPr>
            <a:r>
              <a:rPr lang="el-GR" sz="1200" b="1" dirty="0" smtClean="0">
                <a:solidFill>
                  <a:srgbClr val="0070C0"/>
                </a:solidFill>
                <a:latin typeface="Arial" panose="020B0604020202020204" pitchFamily="34" charset="0"/>
                <a:ea typeface="Arial"/>
                <a:cs typeface="Arial" panose="020B0604020202020204" pitchFamily="34" charset="0"/>
                <a:sym typeface="Arial"/>
              </a:rPr>
              <a:t>Διαδικασία επιμερισμού του ποσού της ανταμοιβής ανά Φορέα Ευθύνης </a:t>
            </a:r>
            <a:r>
              <a:rPr lang="el-GR" sz="1200" dirty="0" smtClean="0">
                <a:solidFill>
                  <a:srgbClr val="0070C0"/>
                </a:solidFill>
                <a:latin typeface="Arial" panose="020B0604020202020204" pitchFamily="34" charset="0"/>
                <a:ea typeface="Arial"/>
                <a:cs typeface="Arial" panose="020B0604020202020204" pitchFamily="34" charset="0"/>
                <a:sym typeface="Arial"/>
              </a:rPr>
              <a:t>(</a:t>
            </a:r>
            <a:r>
              <a:rPr lang="el-GR" sz="1200" dirty="0">
                <a:solidFill>
                  <a:srgbClr val="0070C0"/>
                </a:solidFill>
                <a:latin typeface="Arial" panose="020B0604020202020204" pitchFamily="34" charset="0"/>
                <a:cs typeface="Arial" panose="020B0604020202020204" pitchFamily="34" charset="0"/>
                <a:sym typeface="Arial"/>
              </a:rPr>
              <a:t>εφόσον πληροί τα κριτήρια για την πρόσθετη </a:t>
            </a:r>
            <a:r>
              <a:rPr lang="el-GR" sz="1200" dirty="0" smtClean="0">
                <a:solidFill>
                  <a:srgbClr val="0070C0"/>
                </a:solidFill>
                <a:latin typeface="Arial" panose="020B0604020202020204" pitchFamily="34" charset="0"/>
                <a:cs typeface="Arial" panose="020B0604020202020204" pitchFamily="34" charset="0"/>
                <a:sym typeface="Arial"/>
              </a:rPr>
              <a:t>ανταμοιβή)</a:t>
            </a:r>
            <a:endParaRPr lang="el-GR" sz="1200" b="1" dirty="0" smtClean="0">
              <a:solidFill>
                <a:srgbClr val="0070C0"/>
              </a:solidFill>
              <a:latin typeface="Arial" panose="020B0604020202020204" pitchFamily="34" charset="0"/>
              <a:ea typeface="Arial"/>
              <a:cs typeface="Arial" panose="020B0604020202020204" pitchFamily="34" charset="0"/>
              <a:sym typeface="Arial"/>
            </a:endParaRPr>
          </a:p>
          <a:p>
            <a:pPr algn="just">
              <a:lnSpc>
                <a:spcPct val="150000"/>
              </a:lnSpc>
            </a:pPr>
            <a:r>
              <a:rPr lang="el-GR" sz="1200" dirty="0" smtClean="0">
                <a:solidFill>
                  <a:srgbClr val="000000"/>
                </a:solidFill>
                <a:latin typeface="Arial" panose="020B0604020202020204" pitchFamily="34" charset="0"/>
                <a:cs typeface="Arial" panose="020B0604020202020204" pitchFamily="34" charset="0"/>
                <a:sym typeface="Arial"/>
              </a:rPr>
              <a:t>Ο κατά περίπτωση αρμόδιος υπουργός με απόφασή του </a:t>
            </a:r>
            <a:r>
              <a:rPr lang="el-GR" sz="1200" b="1" u="sng" dirty="0" smtClean="0">
                <a:solidFill>
                  <a:srgbClr val="000000"/>
                </a:solidFill>
                <a:latin typeface="Arial" panose="020B0604020202020204" pitchFamily="34" charset="0"/>
                <a:cs typeface="Arial" panose="020B0604020202020204" pitchFamily="34" charset="0"/>
                <a:sym typeface="Arial"/>
              </a:rPr>
              <a:t>επιμερίζει</a:t>
            </a:r>
            <a:r>
              <a:rPr lang="el-GR" sz="1200" dirty="0" smtClean="0">
                <a:solidFill>
                  <a:srgbClr val="000000"/>
                </a:solidFill>
                <a:latin typeface="Arial" panose="020B0604020202020204" pitchFamily="34" charset="0"/>
                <a:cs typeface="Arial" panose="020B0604020202020204" pitchFamily="34" charset="0"/>
                <a:sym typeface="Arial"/>
              </a:rPr>
              <a:t> το </a:t>
            </a:r>
            <a:r>
              <a:rPr lang="el-GR" sz="1200" dirty="0">
                <a:solidFill>
                  <a:srgbClr val="000000"/>
                </a:solidFill>
                <a:latin typeface="Arial" panose="020B0604020202020204" pitchFamily="34" charset="0"/>
                <a:cs typeface="Arial" panose="020B0604020202020204" pitchFamily="34" charset="0"/>
                <a:sym typeface="Arial"/>
              </a:rPr>
              <a:t>ποσό ανταμοιβής </a:t>
            </a:r>
            <a:r>
              <a:rPr lang="el-GR" sz="1200" dirty="0" smtClean="0">
                <a:latin typeface="Arial" panose="020B0604020202020204" pitchFamily="34" charset="0"/>
                <a:cs typeface="Arial" panose="020B0604020202020204" pitchFamily="34" charset="0"/>
              </a:rPr>
              <a:t>βάσει </a:t>
            </a:r>
            <a:r>
              <a:rPr lang="el-GR" sz="1200" dirty="0">
                <a:latin typeface="Arial" panose="020B0604020202020204" pitchFamily="34" charset="0"/>
                <a:cs typeface="Arial" panose="020B0604020202020204" pitchFamily="34" charset="0"/>
              </a:rPr>
              <a:t>του βαθμού δυσκολίας κάθε επιτευχθέντος Έργου στις υπηρεσίες οι οποίες εμπλέκονται στην υλοποίηση των Έργων και των Οροσήμων τους, όπως εξειδικεύονται στο εγκεκριμένο Ετήσιο Σχέδιο </a:t>
            </a:r>
            <a:r>
              <a:rPr lang="el-GR" sz="1200" dirty="0" smtClean="0">
                <a:latin typeface="Arial" panose="020B0604020202020204" pitchFamily="34" charset="0"/>
                <a:cs typeface="Arial" panose="020B0604020202020204" pitchFamily="34" charset="0"/>
              </a:rPr>
              <a:t>Δράσης και καθορίζονται στην ΠΥΣ.</a:t>
            </a:r>
          </a:p>
          <a:p>
            <a:pPr algn="just">
              <a:lnSpc>
                <a:spcPct val="150000"/>
              </a:lnSpc>
            </a:pPr>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lnSpc>
                <a:spcPct val="150000"/>
              </a:lnSpc>
            </a:pPr>
            <a:r>
              <a:rPr lang="el-GR" sz="1200" b="1" dirty="0" smtClean="0">
                <a:solidFill>
                  <a:srgbClr val="0070C0"/>
                </a:solidFill>
                <a:latin typeface="Arial" panose="020B0604020202020204" pitchFamily="34" charset="0"/>
                <a:cs typeface="Arial" panose="020B0604020202020204" pitchFamily="34" charset="0"/>
                <a:sym typeface="Arial"/>
              </a:rPr>
              <a:t>Διαδικασία ορισμού υπαλλήλων που εμπλέκονται άμεσα στην υλοποίηση</a:t>
            </a:r>
          </a:p>
          <a:p>
            <a:pPr lvl="0" algn="just">
              <a:lnSpc>
                <a:spcPct val="150000"/>
              </a:lnSpc>
            </a:pPr>
            <a:r>
              <a:rPr lang="el-GR" sz="1200" dirty="0" smtClean="0">
                <a:latin typeface="Arial" panose="020B0604020202020204" pitchFamily="34" charset="0"/>
                <a:cs typeface="Arial" panose="020B0604020202020204" pitchFamily="34" charset="0"/>
                <a:sym typeface="Arial"/>
              </a:rPr>
              <a:t>Ο </a:t>
            </a:r>
            <a:r>
              <a:rPr lang="el-GR" sz="1200" b="1" dirty="0">
                <a:latin typeface="Arial" panose="020B0604020202020204" pitchFamily="34" charset="0"/>
                <a:cs typeface="Arial" panose="020B0604020202020204" pitchFamily="34" charset="0"/>
                <a:sym typeface="Arial"/>
              </a:rPr>
              <a:t>Προϊστάμενος της αρμόδιας Διεύθυνσης ορίζει </a:t>
            </a:r>
            <a:r>
              <a:rPr lang="el-GR" sz="1200" dirty="0">
                <a:latin typeface="Arial" panose="020B0604020202020204" pitchFamily="34" charset="0"/>
                <a:cs typeface="Arial" panose="020B0604020202020204" pitchFamily="34" charset="0"/>
                <a:sym typeface="Arial"/>
              </a:rPr>
              <a:t>τους υπαλλήλους, οι οποίοι δύνανται να λάβουν πρόσθετη ανταμοιβή.</a:t>
            </a:r>
          </a:p>
          <a:p>
            <a:pPr algn="just">
              <a:lnSpc>
                <a:spcPct val="150000"/>
              </a:lnSpc>
            </a:pPr>
            <a:r>
              <a:rPr lang="el-GR" sz="1200" dirty="0">
                <a:latin typeface="Arial" panose="020B0604020202020204" pitchFamily="34" charset="0"/>
                <a:cs typeface="Arial" panose="020B0604020202020204" pitchFamily="34" charset="0"/>
                <a:sym typeface="Arial"/>
              </a:rPr>
              <a:t>Το </a:t>
            </a:r>
            <a:r>
              <a:rPr lang="el-GR" sz="1200" b="1" dirty="0" smtClean="0">
                <a:latin typeface="Arial" panose="020B0604020202020204" pitchFamily="34" charset="0"/>
                <a:cs typeface="Arial" panose="020B0604020202020204" pitchFamily="34" charset="0"/>
                <a:sym typeface="Arial"/>
              </a:rPr>
              <a:t>40% </a:t>
            </a:r>
            <a:r>
              <a:rPr lang="el-GR" sz="1200" dirty="0">
                <a:latin typeface="Arial" panose="020B0604020202020204" pitchFamily="34" charset="0"/>
                <a:cs typeface="Arial" panose="020B0604020202020204" pitchFamily="34" charset="0"/>
                <a:sym typeface="Arial"/>
              </a:rPr>
              <a:t>του ποσού ανταμοιβής όπως </a:t>
            </a:r>
            <a:r>
              <a:rPr lang="el-GR" sz="1200" dirty="0" smtClean="0">
                <a:latin typeface="Arial" panose="020B0604020202020204" pitchFamily="34" charset="0"/>
                <a:cs typeface="Arial" panose="020B0604020202020204" pitchFamily="34" charset="0"/>
                <a:sym typeface="Arial"/>
              </a:rPr>
              <a:t>προκύπτει </a:t>
            </a:r>
            <a:r>
              <a:rPr lang="el-GR" sz="1200" dirty="0">
                <a:latin typeface="Arial" panose="020B0604020202020204" pitchFamily="34" charset="0"/>
                <a:cs typeface="Arial" panose="020B0604020202020204" pitchFamily="34" charset="0"/>
                <a:sym typeface="Arial"/>
              </a:rPr>
              <a:t>κατανέμεται ισομερώς στους υπαλλήλους και το υπόλοιπο </a:t>
            </a:r>
            <a:r>
              <a:rPr lang="el-GR" sz="1200" b="1" dirty="0" smtClean="0">
                <a:latin typeface="Arial" panose="020B0604020202020204" pitchFamily="34" charset="0"/>
                <a:cs typeface="Arial" panose="020B0604020202020204" pitchFamily="34" charset="0"/>
                <a:sym typeface="Arial"/>
              </a:rPr>
              <a:t>60% </a:t>
            </a:r>
            <a:r>
              <a:rPr lang="el-GR" sz="1200" dirty="0">
                <a:latin typeface="Arial" panose="020B0604020202020204" pitchFamily="34" charset="0"/>
                <a:cs typeface="Arial" panose="020B0604020202020204" pitchFamily="34" charset="0"/>
                <a:sym typeface="Arial"/>
              </a:rPr>
              <a:t>κατανέμεται με απόφαση </a:t>
            </a:r>
            <a:r>
              <a:rPr lang="el-GR" sz="1200" dirty="0" smtClean="0">
                <a:latin typeface="Arial" panose="020B0604020202020204" pitchFamily="34" charset="0"/>
                <a:cs typeface="Arial" panose="020B0604020202020204" pitchFamily="34" charset="0"/>
                <a:sym typeface="Arial"/>
              </a:rPr>
              <a:t>Προϊσταμένου, </a:t>
            </a:r>
            <a:r>
              <a:rPr lang="el-GR" sz="1200" dirty="0">
                <a:latin typeface="Arial" panose="020B0604020202020204" pitchFamily="34" charset="0"/>
                <a:cs typeface="Arial" panose="020B0604020202020204" pitchFamily="34" charset="0"/>
              </a:rPr>
              <a:t>κατά τρόπο μη οριζόντιο αλλά σε συνάρτηση με την προσφορά εκάστου υπαλλήλου στη λειτουργία και το έργο της Υπηρεσίας, σε σχέση με την επίτευξη των συγκεκριμένων στόχων που έχουν τεθεί, ώστε να εξυπηρετείται η λειτουργία του συστήματος κινήτρων και ανταμοιβής συμβάλλοντας στη μεγιστοποίηση της απόδοσης των υπαλλήλων. </a:t>
            </a:r>
          </a:p>
          <a:p>
            <a:pPr lvl="0" algn="just">
              <a:lnSpc>
                <a:spcPct val="150000"/>
              </a:lnSpc>
            </a:pPr>
            <a:endParaRPr lang="el-GR" sz="1200" i="1" dirty="0">
              <a:latin typeface="Arial" panose="020B0604020202020204" pitchFamily="34" charset="0"/>
              <a:cs typeface="Arial" panose="020B0604020202020204" pitchFamily="34" charset="0"/>
              <a:sym typeface="Arial"/>
            </a:endParaRPr>
          </a:p>
          <a:p>
            <a:pPr lvl="0" algn="just">
              <a:lnSpc>
                <a:spcPct val="150000"/>
              </a:lnSpc>
            </a:pPr>
            <a:r>
              <a:rPr lang="el-GR" sz="1200" b="1" dirty="0" smtClean="0">
                <a:solidFill>
                  <a:srgbClr val="0070C0"/>
                </a:solidFill>
                <a:latin typeface="Arial" panose="020B0604020202020204" pitchFamily="34" charset="0"/>
                <a:cs typeface="Arial" panose="020B0604020202020204" pitchFamily="34" charset="0"/>
                <a:sym typeface="Arial"/>
              </a:rPr>
              <a:t>Διαδικασία υπολογισμού και καταβολής της ανταμοιβής</a:t>
            </a:r>
          </a:p>
          <a:p>
            <a:pPr marL="171450" indent="-171450" algn="just">
              <a:lnSpc>
                <a:spcPct val="150000"/>
              </a:lnSpc>
              <a:buFont typeface="Wingdings" panose="05000000000000000000" pitchFamily="2" charset="2"/>
              <a:buChar char="ü"/>
            </a:pPr>
            <a:r>
              <a:rPr lang="el-GR" sz="1200" dirty="0">
                <a:solidFill>
                  <a:srgbClr val="000000"/>
                </a:solidFill>
                <a:latin typeface="Arial" panose="020B0604020202020204" pitchFamily="34" charset="0"/>
                <a:cs typeface="Arial" panose="020B0604020202020204" pitchFamily="34" charset="0"/>
                <a:sym typeface="Arial"/>
              </a:rPr>
              <a:t>Βεβαιώσεις </a:t>
            </a:r>
            <a:r>
              <a:rPr lang="el-GR" sz="1200" dirty="0">
                <a:latin typeface="Arial" panose="020B0604020202020204" pitchFamily="34" charset="0"/>
                <a:cs typeface="Arial" panose="020B0604020202020204" pitchFamily="34" charset="0"/>
              </a:rPr>
              <a:t>Ικανοποιητικής Επίτευξης Οροσήμων Έργου </a:t>
            </a:r>
            <a:r>
              <a:rPr lang="el-GR" sz="1200" dirty="0">
                <a:solidFill>
                  <a:srgbClr val="000000"/>
                </a:solidFill>
                <a:latin typeface="Arial" panose="020B0604020202020204" pitchFamily="34" charset="0"/>
                <a:cs typeface="Arial" panose="020B0604020202020204" pitchFamily="34" charset="0"/>
                <a:sym typeface="Arial"/>
              </a:rPr>
              <a:t>δίδονται από Γενική Γραμματεία Συντονισμού </a:t>
            </a:r>
          </a:p>
          <a:p>
            <a:pPr marL="171450" lvl="0" indent="-171450" algn="just">
              <a:lnSpc>
                <a:spcPct val="150000"/>
              </a:lnSpc>
              <a:buFont typeface="Wingdings" panose="05000000000000000000" pitchFamily="2" charset="2"/>
              <a:buChar char="ü"/>
            </a:pPr>
            <a:r>
              <a:rPr lang="el-GR" sz="1200" dirty="0">
                <a:solidFill>
                  <a:srgbClr val="000000"/>
                </a:solidFill>
                <a:latin typeface="Arial" panose="020B0604020202020204" pitchFamily="34" charset="0"/>
                <a:cs typeface="Arial" panose="020B0604020202020204" pitchFamily="34" charset="0"/>
                <a:sym typeface="Arial"/>
              </a:rPr>
              <a:t>Τα απαιτούμενα στοιχεία παρέχονται από την Γενική Γραμματεία </a:t>
            </a:r>
            <a:r>
              <a:rPr lang="el-GR" sz="1200" dirty="0" smtClean="0">
                <a:solidFill>
                  <a:srgbClr val="000000"/>
                </a:solidFill>
                <a:latin typeface="Arial" panose="020B0604020202020204" pitchFamily="34" charset="0"/>
                <a:cs typeface="Arial" panose="020B0604020202020204" pitchFamily="34" charset="0"/>
                <a:sym typeface="Arial"/>
              </a:rPr>
              <a:t>Συντονισμού</a:t>
            </a:r>
          </a:p>
          <a:p>
            <a:pPr marL="171450" lvl="0" indent="-171450" algn="just">
              <a:lnSpc>
                <a:spcPct val="150000"/>
              </a:lnSpc>
              <a:buFont typeface="Wingdings" panose="05000000000000000000" pitchFamily="2" charset="2"/>
              <a:buChar char="ü"/>
            </a:pPr>
            <a:r>
              <a:rPr lang="el-GR" sz="1200" dirty="0" smtClean="0">
                <a:latin typeface="Arial" panose="020B0604020202020204" pitchFamily="34" charset="0"/>
                <a:cs typeface="Arial" panose="020B0604020202020204" pitchFamily="34" charset="0"/>
                <a:sym typeface="Arial"/>
              </a:rPr>
              <a:t>Για τον υπολογισμό και την καταβολή της ανταμοιβής αρμόδιες </a:t>
            </a:r>
            <a:r>
              <a:rPr lang="el-GR" sz="1200" dirty="0">
                <a:latin typeface="Arial" panose="020B0604020202020204" pitchFamily="34" charset="0"/>
                <a:cs typeface="Arial" panose="020B0604020202020204" pitchFamily="34" charset="0"/>
                <a:sym typeface="Arial"/>
              </a:rPr>
              <a:t>είναι </a:t>
            </a:r>
            <a:r>
              <a:rPr lang="el-GR" sz="1200" dirty="0" smtClean="0">
                <a:latin typeface="Arial" panose="020B0604020202020204" pitchFamily="34" charset="0"/>
                <a:cs typeface="Arial" panose="020B0604020202020204" pitchFamily="34" charset="0"/>
                <a:sym typeface="Arial"/>
              </a:rPr>
              <a:t>οι οικονομικές υπηρεσίες κάθε φορέα Ευθύνης ή/και Εποπτευόμενου Φορέα</a:t>
            </a:r>
            <a:endParaRPr lang="en-US" sz="1200" dirty="0" smtClean="0">
              <a:latin typeface="Arial" panose="020B0604020202020204" pitchFamily="34" charset="0"/>
              <a:cs typeface="Arial" panose="020B0604020202020204" pitchFamily="34" charset="0"/>
              <a:sym typeface="Arial"/>
            </a:endParaRPr>
          </a:p>
          <a:p>
            <a:pPr algn="just"/>
            <a:endParaRPr lang="el-GR" sz="1200" dirty="0">
              <a:latin typeface="Arial" panose="020B0604020202020204" pitchFamily="34" charset="0"/>
              <a:cs typeface="Arial" panose="020B0604020202020204" pitchFamily="34" charset="0"/>
            </a:endParaRPr>
          </a:p>
          <a:p>
            <a:pPr marL="228600" lvl="0" indent="-228600" algn="just">
              <a:buFont typeface="+mj-lt"/>
              <a:buAutoNum type="arabicPeriod"/>
            </a:pP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8</a:t>
            </a:fld>
            <a:endParaRPr/>
          </a:p>
        </p:txBody>
      </p:sp>
    </p:spTree>
    <p:extLst>
      <p:ext uri="{BB962C8B-B14F-4D97-AF65-F5344CB8AC3E}">
        <p14:creationId xmlns:p14="http://schemas.microsoft.com/office/powerpoint/2010/main" val="3770966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375" name="Google Shape;1375;p79"/>
          <p:cNvPicPr preferRelativeResize="0"/>
          <p:nvPr/>
        </p:nvPicPr>
        <p:blipFill rotWithShape="1">
          <a:blip r:embed="rId3">
            <a:alphaModFix/>
          </a:blip>
          <a:srcRect/>
          <a:stretch/>
        </p:blipFill>
        <p:spPr>
          <a:xfrm>
            <a:off x="107577" y="0"/>
            <a:ext cx="12192000" cy="6858000"/>
          </a:xfrm>
          <a:prstGeom prst="rect">
            <a:avLst/>
          </a:prstGeom>
          <a:noFill/>
          <a:ln>
            <a:noFill/>
          </a:ln>
        </p:spPr>
      </p:pic>
      <p:sp>
        <p:nvSpPr>
          <p:cNvPr id="1376" name="Google Shape;1376;p79"/>
          <p:cNvSpPr txBox="1"/>
          <p:nvPr/>
        </p:nvSpPr>
        <p:spPr>
          <a:xfrm>
            <a:off x="420016" y="248866"/>
            <a:ext cx="11220600" cy="5602500"/>
          </a:xfrm>
          <a:prstGeom prst="rect">
            <a:avLst/>
          </a:prstGeom>
          <a:noFill/>
          <a:ln>
            <a:noFill/>
          </a:ln>
        </p:spPr>
        <p:txBody>
          <a:bodyPr spcFirstLastPara="1" wrap="square" lIns="91425" tIns="45700" rIns="91425" bIns="45700" anchor="t" anchorCtr="0">
            <a:noAutofit/>
          </a:bodyPr>
          <a:lstStyle/>
          <a:p>
            <a:pPr marL="114300" algn="ctr"/>
            <a:r>
              <a:rPr lang="el-GR" sz="1600" b="1" dirty="0">
                <a:solidFill>
                  <a:srgbClr val="0070C0"/>
                </a:solidFill>
                <a:sym typeface="Calibri"/>
              </a:rPr>
              <a:t>Β. Σύστημα Κινήτρων και Ανταμοιβής Υπαλλήλων </a:t>
            </a:r>
          </a:p>
          <a:p>
            <a:pPr marL="114300" algn="ctr"/>
            <a:r>
              <a:rPr lang="el-GR" sz="1600" b="1" dirty="0">
                <a:solidFill>
                  <a:srgbClr val="0070C0"/>
                </a:solidFill>
                <a:sym typeface="Calibri"/>
              </a:rPr>
              <a:t>συνδεόμενο με το Ενοποιημένο Σχέδιο Κυβερνητικής Πολιτικής (άρθρο 23, ν.4940/2022) </a:t>
            </a:r>
            <a:endParaRPr sz="1600" b="0" i="0" u="none" strike="noStrike" cap="none" dirty="0">
              <a:solidFill>
                <a:srgbClr val="000000"/>
              </a:solidFill>
              <a:latin typeface="Arial" panose="020B0604020202020204" pitchFamily="34" charset="0"/>
              <a:cs typeface="Arial" panose="020B0604020202020204" pitchFamily="34" charset="0"/>
              <a:sym typeface="Arial"/>
            </a:endParaRPr>
          </a:p>
          <a:p>
            <a:pPr lvl="0" algn="just"/>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endParaRPr lang="en-US" sz="1200" dirty="0">
              <a:solidFill>
                <a:srgbClr val="000000"/>
              </a:solidFill>
              <a:latin typeface="Arial" panose="020B0604020202020204" pitchFamily="34" charset="0"/>
              <a:cs typeface="Arial" panose="020B0604020202020204" pitchFamily="34" charset="0"/>
              <a:sym typeface="Arial"/>
            </a:endParaRPr>
          </a:p>
          <a:p>
            <a:pPr lvl="0" algn="just">
              <a:lnSpc>
                <a:spcPct val="150000"/>
              </a:lnSpc>
            </a:pPr>
            <a:r>
              <a:rPr lang="el-GR" sz="1400" b="1" dirty="0">
                <a:solidFill>
                  <a:srgbClr val="0070C0"/>
                </a:solidFill>
                <a:latin typeface="Arial" panose="020B0604020202020204" pitchFamily="34" charset="0"/>
                <a:cs typeface="Arial" panose="020B0604020202020204" pitchFamily="34" charset="0"/>
                <a:sym typeface="Arial"/>
              </a:rPr>
              <a:t>Ενέργειες για την έκδοση της </a:t>
            </a:r>
            <a:r>
              <a:rPr lang="el-GR" sz="1400" b="1" dirty="0" smtClean="0">
                <a:solidFill>
                  <a:srgbClr val="0070C0"/>
                </a:solidFill>
                <a:latin typeface="Arial" panose="020B0604020202020204" pitchFamily="34" charset="0"/>
                <a:cs typeface="Arial" panose="020B0604020202020204" pitchFamily="34" charset="0"/>
                <a:sym typeface="Arial"/>
              </a:rPr>
              <a:t>ΠΥΣ</a:t>
            </a:r>
            <a:endParaRPr lang="el-GR" sz="1200" b="1" dirty="0">
              <a:solidFill>
                <a:srgbClr val="0070C0"/>
              </a:solidFill>
              <a:latin typeface="Arial" panose="020B0604020202020204" pitchFamily="34" charset="0"/>
              <a:cs typeface="Arial" panose="020B0604020202020204" pitchFamily="34" charset="0"/>
              <a:sym typeface="Arial"/>
            </a:endParaRPr>
          </a:p>
          <a:p>
            <a:pPr lvl="0" algn="just">
              <a:lnSpc>
                <a:spcPct val="150000"/>
              </a:lnSpc>
            </a:pPr>
            <a:r>
              <a:rPr lang="el-GR" sz="1200" b="1" dirty="0" smtClean="0">
                <a:solidFill>
                  <a:srgbClr val="0070C0"/>
                </a:solidFill>
                <a:latin typeface="Arial" panose="020B0604020202020204" pitchFamily="34" charset="0"/>
                <a:cs typeface="Arial" panose="020B0604020202020204" pitchFamily="34" charset="0"/>
                <a:sym typeface="Arial"/>
              </a:rPr>
              <a:t>Για το έτος 2022 </a:t>
            </a:r>
            <a:endParaRPr lang="el-GR" sz="1200" b="1" dirty="0">
              <a:solidFill>
                <a:srgbClr val="0070C0"/>
              </a:solidFill>
              <a:latin typeface="Arial" panose="020B0604020202020204" pitchFamily="34" charset="0"/>
              <a:cs typeface="Arial" panose="020B0604020202020204" pitchFamily="34" charset="0"/>
              <a:sym typeface="Arial"/>
            </a:endParaRPr>
          </a:p>
          <a:p>
            <a:pPr lvl="0" algn="just">
              <a:lnSpc>
                <a:spcPct val="150000"/>
              </a:lnSpc>
            </a:pPr>
            <a:r>
              <a:rPr lang="el-GR" sz="1200" dirty="0">
                <a:latin typeface="Arial" panose="020B0604020202020204" pitchFamily="34" charset="0"/>
                <a:cs typeface="Arial" panose="020B0604020202020204" pitchFamily="34" charset="0"/>
                <a:sym typeface="Arial"/>
              </a:rPr>
              <a:t>Κάθε Υπουργείο -σε συνέχεια σχετικής εισήγησης της Γενικής Γραμματείας Συντονισμού- </a:t>
            </a:r>
            <a:r>
              <a:rPr lang="el-GR" sz="1200" b="1" dirty="0" smtClean="0">
                <a:latin typeface="Arial" panose="020B0604020202020204" pitchFamily="34" charset="0"/>
                <a:cs typeface="Arial" panose="020B0604020202020204" pitchFamily="34" charset="0"/>
                <a:sym typeface="Arial"/>
              </a:rPr>
              <a:t>οριστικοποίησε </a:t>
            </a:r>
            <a:r>
              <a:rPr lang="el-GR" sz="1200" b="1" dirty="0">
                <a:latin typeface="Arial" panose="020B0604020202020204" pitchFamily="34" charset="0"/>
                <a:cs typeface="Arial" panose="020B0604020202020204" pitchFamily="34" charset="0"/>
                <a:sym typeface="Arial"/>
              </a:rPr>
              <a:t>τα έργα με τα αντίστοιχα ορόσημά τους</a:t>
            </a:r>
            <a:r>
              <a:rPr lang="el-GR" sz="1200" dirty="0">
                <a:latin typeface="Arial" panose="020B0604020202020204" pitchFamily="34" charset="0"/>
                <a:cs typeface="Arial" panose="020B0604020202020204" pitchFamily="34" charset="0"/>
                <a:sym typeface="Arial"/>
              </a:rPr>
              <a:t>, από το Ετήσιο Σχέδιο Δράσης και </a:t>
            </a:r>
            <a:r>
              <a:rPr lang="el-GR" sz="1200" dirty="0" smtClean="0">
                <a:latin typeface="Arial" panose="020B0604020202020204" pitchFamily="34" charset="0"/>
                <a:cs typeface="Arial" panose="020B0604020202020204" pitchFamily="34" charset="0"/>
                <a:sym typeface="Arial"/>
              </a:rPr>
              <a:t>όρισε για </a:t>
            </a:r>
            <a:r>
              <a:rPr lang="el-GR" sz="1200" dirty="0">
                <a:latin typeface="Arial" panose="020B0604020202020204" pitchFamily="34" charset="0"/>
                <a:cs typeface="Arial" panose="020B0604020202020204" pitchFamily="34" charset="0"/>
                <a:sym typeface="Arial"/>
              </a:rPr>
              <a:t>κάθε έργο την/τις αρμόδια/</a:t>
            </a:r>
            <a:r>
              <a:rPr lang="el-GR" sz="1200" dirty="0" err="1">
                <a:latin typeface="Arial" panose="020B0604020202020204" pitchFamily="34" charset="0"/>
                <a:cs typeface="Arial" panose="020B0604020202020204" pitchFamily="34" charset="0"/>
                <a:sym typeface="Arial"/>
              </a:rPr>
              <a:t>ες</a:t>
            </a:r>
            <a:r>
              <a:rPr lang="el-GR" sz="1200" dirty="0">
                <a:latin typeface="Arial" panose="020B0604020202020204" pitchFamily="34" charset="0"/>
                <a:cs typeface="Arial" panose="020B0604020202020204" pitchFamily="34" charset="0"/>
                <a:sym typeface="Arial"/>
              </a:rPr>
              <a:t> οργανική/</a:t>
            </a:r>
            <a:r>
              <a:rPr lang="el-GR" sz="1200" dirty="0" err="1">
                <a:latin typeface="Arial" panose="020B0604020202020204" pitchFamily="34" charset="0"/>
                <a:cs typeface="Arial" panose="020B0604020202020204" pitchFamily="34" charset="0"/>
                <a:sym typeface="Arial"/>
              </a:rPr>
              <a:t>ές</a:t>
            </a:r>
            <a:r>
              <a:rPr lang="el-GR" sz="1200" dirty="0">
                <a:latin typeface="Arial" panose="020B0604020202020204" pitchFamily="34" charset="0"/>
                <a:cs typeface="Arial" panose="020B0604020202020204" pitchFamily="34" charset="0"/>
                <a:sym typeface="Arial"/>
              </a:rPr>
              <a:t> μονάδα/δες για την υλοποίηση αυτών. </a:t>
            </a:r>
          </a:p>
          <a:p>
            <a:pPr algn="just"/>
            <a:endParaRPr lang="el-GR" sz="1200" dirty="0">
              <a:latin typeface="Arial" panose="020B0604020202020204" pitchFamily="34" charset="0"/>
              <a:cs typeface="Arial" panose="020B0604020202020204" pitchFamily="34" charset="0"/>
            </a:endParaRPr>
          </a:p>
          <a:p>
            <a:pPr lvl="0" algn="just"/>
            <a:endParaRPr lang="el-GR" sz="1200" dirty="0" smtClean="0">
              <a:solidFill>
                <a:srgbClr val="000000"/>
              </a:solidFill>
              <a:latin typeface="Arial" panose="020B0604020202020204" pitchFamily="34" charset="0"/>
              <a:cs typeface="Arial" panose="020B0604020202020204" pitchFamily="34" charset="0"/>
              <a:sym typeface="Arial"/>
            </a:endParaRPr>
          </a:p>
          <a:p>
            <a:pPr lvl="0" algn="just"/>
            <a:r>
              <a:rPr lang="el-GR" sz="1200" b="1" dirty="0" smtClean="0">
                <a:solidFill>
                  <a:srgbClr val="0070C0"/>
                </a:solidFill>
                <a:latin typeface="Arial" panose="020B0604020202020204" pitchFamily="34" charset="0"/>
                <a:cs typeface="Arial" panose="020B0604020202020204" pitchFamily="34" charset="0"/>
                <a:sym typeface="Arial"/>
              </a:rPr>
              <a:t>Για το έτος 2023 </a:t>
            </a:r>
          </a:p>
          <a:p>
            <a:pPr lvl="0" algn="just">
              <a:lnSpc>
                <a:spcPct val="150000"/>
              </a:lnSpc>
            </a:pPr>
            <a:r>
              <a:rPr lang="el-GR" sz="1200" dirty="0" smtClean="0">
                <a:solidFill>
                  <a:srgbClr val="000000"/>
                </a:solidFill>
                <a:latin typeface="Arial" panose="020B0604020202020204" pitchFamily="34" charset="0"/>
                <a:cs typeface="Arial" panose="020B0604020202020204" pitchFamily="34" charset="0"/>
                <a:sym typeface="Arial"/>
              </a:rPr>
              <a:t>Κάθε Υπουργείο σύμφωνα με τα προβλεπόμενα στο αρ.23 και κατόπιν σχετικής εισήγησης από τη Γενική Γραμματεία Συντονισμού θα ορίσει τα έργα </a:t>
            </a:r>
            <a:r>
              <a:rPr lang="el-GR" sz="1200" dirty="0">
                <a:latin typeface="Arial" panose="020B0604020202020204" pitchFamily="34" charset="0"/>
                <a:cs typeface="Arial" panose="020B0604020202020204" pitchFamily="34" charset="0"/>
                <a:sym typeface="Arial"/>
              </a:rPr>
              <a:t>με τα αντίστοιχα ορόσημά τους, από το Ετήσιο Σχέδιο </a:t>
            </a:r>
            <a:r>
              <a:rPr lang="el-GR" sz="1200" dirty="0" smtClean="0">
                <a:latin typeface="Arial" panose="020B0604020202020204" pitchFamily="34" charset="0"/>
                <a:cs typeface="Arial" panose="020B0604020202020204" pitchFamily="34" charset="0"/>
                <a:sym typeface="Arial"/>
              </a:rPr>
              <a:t>Δράσης του 2023 </a:t>
            </a:r>
            <a:r>
              <a:rPr lang="el-GR" sz="1200" dirty="0">
                <a:latin typeface="Arial" panose="020B0604020202020204" pitchFamily="34" charset="0"/>
                <a:cs typeface="Arial" panose="020B0604020202020204" pitchFamily="34" charset="0"/>
                <a:sym typeface="Arial"/>
              </a:rPr>
              <a:t>και </a:t>
            </a:r>
            <a:r>
              <a:rPr lang="el-GR" sz="1200" dirty="0" smtClean="0">
                <a:latin typeface="Arial" panose="020B0604020202020204" pitchFamily="34" charset="0"/>
                <a:cs typeface="Arial" panose="020B0604020202020204" pitchFamily="34" charset="0"/>
                <a:sym typeface="Arial"/>
              </a:rPr>
              <a:t>την/τις </a:t>
            </a:r>
            <a:r>
              <a:rPr lang="el-GR" sz="1200" dirty="0">
                <a:latin typeface="Arial" panose="020B0604020202020204" pitchFamily="34" charset="0"/>
                <a:cs typeface="Arial" panose="020B0604020202020204" pitchFamily="34" charset="0"/>
                <a:sym typeface="Arial"/>
              </a:rPr>
              <a:t>αρμόδια/</a:t>
            </a:r>
            <a:r>
              <a:rPr lang="el-GR" sz="1200" dirty="0" err="1">
                <a:latin typeface="Arial" panose="020B0604020202020204" pitchFamily="34" charset="0"/>
                <a:cs typeface="Arial" panose="020B0604020202020204" pitchFamily="34" charset="0"/>
                <a:sym typeface="Arial"/>
              </a:rPr>
              <a:t>ες</a:t>
            </a:r>
            <a:r>
              <a:rPr lang="el-GR" sz="1200" dirty="0">
                <a:latin typeface="Arial" panose="020B0604020202020204" pitchFamily="34" charset="0"/>
                <a:cs typeface="Arial" panose="020B0604020202020204" pitchFamily="34" charset="0"/>
                <a:sym typeface="Arial"/>
              </a:rPr>
              <a:t> οργανική/</a:t>
            </a:r>
            <a:r>
              <a:rPr lang="el-GR" sz="1200" dirty="0" err="1">
                <a:latin typeface="Arial" panose="020B0604020202020204" pitchFamily="34" charset="0"/>
                <a:cs typeface="Arial" panose="020B0604020202020204" pitchFamily="34" charset="0"/>
                <a:sym typeface="Arial"/>
              </a:rPr>
              <a:t>ές</a:t>
            </a:r>
            <a:r>
              <a:rPr lang="el-GR" sz="1200" dirty="0">
                <a:latin typeface="Arial" panose="020B0604020202020204" pitchFamily="34" charset="0"/>
                <a:cs typeface="Arial" panose="020B0604020202020204" pitchFamily="34" charset="0"/>
                <a:sym typeface="Arial"/>
              </a:rPr>
              <a:t> μονάδα/δες για την υλοποίηση </a:t>
            </a:r>
            <a:r>
              <a:rPr lang="el-GR" sz="1200" dirty="0" smtClean="0">
                <a:latin typeface="Arial" panose="020B0604020202020204" pitchFamily="34" charset="0"/>
                <a:cs typeface="Arial" panose="020B0604020202020204" pitchFamily="34" charset="0"/>
                <a:sym typeface="Arial"/>
              </a:rPr>
              <a:t>αυτών, εντός των επόμενων ημερών. Η σχετική ΠΥΣ θα υπογραφεί </a:t>
            </a:r>
            <a:r>
              <a:rPr lang="el-GR" sz="1200" u="sng" dirty="0">
                <a:latin typeface="Arial" panose="020B0604020202020204" pitchFamily="34" charset="0"/>
                <a:cs typeface="Arial" panose="020B0604020202020204" pitchFamily="34" charset="0"/>
                <a:sym typeface="Arial"/>
              </a:rPr>
              <a:t>δια </a:t>
            </a:r>
            <a:r>
              <a:rPr lang="el-GR" sz="1200" u="sng" dirty="0" smtClean="0">
                <a:latin typeface="Arial" panose="020B0604020202020204" pitchFamily="34" charset="0"/>
                <a:cs typeface="Arial" panose="020B0604020202020204" pitchFamily="34" charset="0"/>
                <a:sym typeface="Arial"/>
              </a:rPr>
              <a:t>περιφοράς. </a:t>
            </a:r>
            <a:endParaRPr lang="el-GR" sz="1200" dirty="0">
              <a:solidFill>
                <a:srgbClr val="000000"/>
              </a:solidFill>
              <a:latin typeface="Arial" panose="020B0604020202020204" pitchFamily="34" charset="0"/>
              <a:cs typeface="Arial" panose="020B0604020202020204" pitchFamily="34" charset="0"/>
              <a:sym typeface="Arial"/>
            </a:endParaRPr>
          </a:p>
        </p:txBody>
      </p:sp>
      <p:sp>
        <p:nvSpPr>
          <p:cNvPr id="1377" name="Google Shape;13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l-GR"/>
              <a:t>9</a:t>
            </a:fld>
            <a:endParaRPr/>
          </a:p>
        </p:txBody>
      </p:sp>
    </p:spTree>
    <p:extLst>
      <p:ext uri="{BB962C8B-B14F-4D97-AF65-F5344CB8AC3E}">
        <p14:creationId xmlns:p14="http://schemas.microsoft.com/office/powerpoint/2010/main" val="315820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12157</TotalTime>
  <Words>5062</Words>
  <Application>Microsoft Office PowerPoint</Application>
  <PresentationFormat>Ευρεία οθόνη</PresentationFormat>
  <Paragraphs>515</Paragraphs>
  <Slides>33</Slides>
  <Notes>19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Wingdings</vt:lpstr>
      <vt:lpstr>Courier New</vt:lpstr>
      <vt:lpstr>Calibri</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Δημόσιος Τομέας:  Άνθρωποι - Οργάνωση &amp;  Διαδικασίες - Τεχνολογία                        2019 - 2030 </vt:lpstr>
      <vt:lpstr>Παρουσίαση του PowerPoint</vt:lpstr>
      <vt:lpstr>Παρουσίαση του PowerPoint</vt:lpstr>
      <vt:lpstr>ΠΥΛΩΝΑΣ Α: ΑΝΘΡΩΠΙΝΟ ΚΕΦΑΛΑΙΟ Στρατηγική διοίκηση &amp; ανάπτυξη ανθρώπινου δυναμικού του ελληνικού Δημοσίου</vt:lpstr>
      <vt:lpstr>ΠΥΛΩΝΑΣ Α: ΑΝΘΡΩΠΙΝΟ ΚΕΦΑΛΑΙΟ Στρατηγική διοίκηση &amp; ανάπτυξη ανθρώπινου δυναμικού του ελληνικού Δημοσίου</vt:lpstr>
      <vt:lpstr>ΠΥΛΩΝΑΣ Α: ΑΝΘΡΩΠΙΝΟ ΚΕΦΑΛΑΙΟ Στρατηγική διοίκηση &amp; ανάπτυξη ανθρώπινου δυναμικού του ελληνικού Δημοσίου</vt:lpstr>
      <vt:lpstr>ΠΥΛΩΝΑΣ Α: ΑΝΘΡΩΠΙΝΟ ΚΕΦΑΛΑΙΟ Στρατηγική διοίκηση &amp; ανάπτυξη ανθρώπινου δυναμικού του ελληνικού Δημοσίου</vt:lpstr>
      <vt:lpstr>ΠΥΛΩΝΑΣ Α: ΑΝΘΡΩΠΙΝΟ ΚΕΦΑΛΑΙΟ Στρατηγική διοίκηση &amp; ανάπτυξη ανθρώπινου δυναμικού του ελληνικού Δημοσίου</vt:lpstr>
      <vt:lpstr>ΠΥΛΩΝΑΣ Β: ΟΡΓΑΝΩΣΙΑΚΟ ΚΕΦΑΛΑΙΟ Εξορθολογισμός &amp; βελτίωση δομών και διαδικασιών</vt:lpstr>
      <vt:lpstr>ΠΥΛΩΝΑΣ Β: ΟΡΓΑΝΩΣΙΑΚΟ ΚΕΦΑΛΑΙΟ Εξορθολογισμός &amp; βελτίωση δομών και διαδικασιών</vt:lpstr>
      <vt:lpstr>ΠΥΛΩΝΑΣ Γ: ΛΟΓΟΔΟΣΙΑ, ΔΙΑΦΑΝΕΙΑ ΚΑΙ ΚΑΤΑΠΟΛΕΜΗΣΗ ΤΗΣ ΔΙΑΦΘΟΡΑΣ</vt:lpstr>
      <vt:lpstr>ΠΥΛΩΝΑΣ Γ: ΛΟΓΟΔΟΣΙΑ, ΔΙΑΦΑΝΕΙΑ ΚΑΙ ΚΑΤΑΠΟΛΕΜΗΣΗ ΤΗΣ ΔΙΑΦΘΟΡΑΣ</vt:lpstr>
      <vt:lpstr>ΠΥΛΩΝΑΣ Δ: ΨΗΦΙΑΚΟΣ ΜΕΤΑΣΧΗΜΑΤΙΣΜΟΣ διαδικασιών διοίκησης ανθρώπινου δυναμικού</vt:lpstr>
      <vt:lpstr>ΠΥΛΩΝΑΣ Δ: ΨΗΦΙΑΚΟΣ ΜΕΤΑΣΧΗΜΑΤΙΣΜΟΣ διαδικασιών διοίκησης ανθρώπινου δυναμικού</vt:lpstr>
      <vt:lpstr>ΝΟΜΟΘΕΤΙΚΟ ΕΡΓΟ 2019-2023 ΓΓΑΔΔΤ</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Magda Karayianni</dc:creator>
  <cp:lastModifiedBy>Vivi Charalabogianni</cp:lastModifiedBy>
  <cp:revision>1041</cp:revision>
  <cp:lastPrinted>2023-03-27T15:49:55Z</cp:lastPrinted>
  <dcterms:created xsi:type="dcterms:W3CDTF">2019-09-02T08:29:26Z</dcterms:created>
  <dcterms:modified xsi:type="dcterms:W3CDTF">2023-03-28T12:32:58Z</dcterms:modified>
</cp:coreProperties>
</file>